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4985" r:id="rId5"/>
  </p:sldMasterIdLst>
  <p:notesMasterIdLst>
    <p:notesMasterId r:id="rId12"/>
  </p:notesMasterIdLst>
  <p:handoutMasterIdLst>
    <p:handoutMasterId r:id="rId13"/>
  </p:handoutMasterIdLst>
  <p:sldIdLst>
    <p:sldId id="570" r:id="rId6"/>
    <p:sldId id="723" r:id="rId7"/>
    <p:sldId id="724" r:id="rId8"/>
    <p:sldId id="716" r:id="rId9"/>
    <p:sldId id="725" r:id="rId10"/>
    <p:sldId id="722" r:id="rId11"/>
  </p:sldIdLst>
  <p:sldSz cx="9144000" cy="6858000" type="screen4x3"/>
  <p:notesSz cx="7010400" cy="92964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28">
          <p15:clr>
            <a:srgbClr val="A4A3A4"/>
          </p15:clr>
        </p15:guide>
        <p15:guide id="2" pos="2208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3300"/>
    <a:srgbClr val="000000"/>
    <a:srgbClr val="3AA7EA"/>
    <a:srgbClr val="99CC00"/>
    <a:srgbClr val="99FF66"/>
    <a:srgbClr val="99FF33"/>
    <a:srgbClr val="FFFF00"/>
    <a:srgbClr val="FF6600"/>
    <a:srgbClr val="D25500"/>
    <a:srgbClr val="D08B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3971" autoAdjust="0"/>
    <p:restoredTop sz="91646" autoAdjust="0"/>
  </p:normalViewPr>
  <p:slideViewPr>
    <p:cSldViewPr>
      <p:cViewPr varScale="1">
        <p:scale>
          <a:sx n="101" d="100"/>
          <a:sy n="101" d="100"/>
        </p:scale>
        <p:origin x="2586" y="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-1378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68" d="100"/>
          <a:sy n="68" d="100"/>
        </p:scale>
        <p:origin x="3067" y="58"/>
      </p:cViewPr>
      <p:guideLst>
        <p:guide orient="horz" pos="2928"/>
        <p:guide pos="2208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handoutMaster" Target="handoutMasters/handoutMaster1.xml"/><Relationship Id="rId3" Type="http://schemas.openxmlformats.org/officeDocument/2006/relationships/customXml" Target="../customXml/item3.xml"/><Relationship Id="rId7" Type="http://schemas.openxmlformats.org/officeDocument/2006/relationships/slide" Target="slides/slide2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5" Type="http://schemas.openxmlformats.org/officeDocument/2006/relationships/slideMaster" Target="slideMasters/slideMaster1.xml"/><Relationship Id="rId15" Type="http://schemas.openxmlformats.org/officeDocument/2006/relationships/viewProps" Target="viewProps.xml"/><Relationship Id="rId10" Type="http://schemas.openxmlformats.org/officeDocument/2006/relationships/slide" Target="slides/slide5.xml"/><Relationship Id="rId4" Type="http://schemas.openxmlformats.org/officeDocument/2006/relationships/customXml" Target="../customXml/item4.xml"/><Relationship Id="rId9" Type="http://schemas.openxmlformats.org/officeDocument/2006/relationships/slide" Target="slides/slide4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701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38475" cy="46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075" tIns="45538" rIns="91075" bIns="45538" numCol="1" anchor="t" anchorCtr="0" compatLnSpc="1">
            <a:prstTxWarp prst="textNoShape">
              <a:avLst/>
            </a:prstTxWarp>
          </a:bodyPr>
          <a:lstStyle>
            <a:lvl1pPr defTabSz="909638">
              <a:defRPr sz="1200" dirty="0">
                <a:latin typeface="Arial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42701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970338" y="0"/>
            <a:ext cx="3038475" cy="46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075" tIns="45538" rIns="91075" bIns="45538" numCol="1" anchor="t" anchorCtr="0" compatLnSpc="1">
            <a:prstTxWarp prst="textNoShape">
              <a:avLst/>
            </a:prstTxWarp>
          </a:bodyPr>
          <a:lstStyle>
            <a:lvl1pPr algn="r" defTabSz="909638">
              <a:defRPr sz="1200" dirty="0">
                <a:latin typeface="Arial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42701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831263"/>
            <a:ext cx="3038475" cy="46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075" tIns="45538" rIns="91075" bIns="45538" numCol="1" anchor="b" anchorCtr="0" compatLnSpc="1">
            <a:prstTxWarp prst="textNoShape">
              <a:avLst/>
            </a:prstTxWarp>
          </a:bodyPr>
          <a:lstStyle>
            <a:lvl1pPr defTabSz="909638">
              <a:defRPr sz="1200" dirty="0">
                <a:latin typeface="Arial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42701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970338" y="8831263"/>
            <a:ext cx="3038475" cy="46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075" tIns="45538" rIns="91075" bIns="45538" numCol="1" anchor="b" anchorCtr="0" compatLnSpc="1">
            <a:prstTxWarp prst="textNoShape">
              <a:avLst/>
            </a:prstTxWarp>
          </a:bodyPr>
          <a:lstStyle>
            <a:lvl1pPr algn="r" defTabSz="909638">
              <a:defRPr sz="1200">
                <a:latin typeface="Arial" charset="0"/>
              </a:defRPr>
            </a:lvl1pPr>
          </a:lstStyle>
          <a:p>
            <a:pPr>
              <a:defRPr/>
            </a:pPr>
            <a:fld id="{DB33678B-1707-43FE-A126-C78FE70E8D80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0977576"/>
      </p:ext>
    </p:extLst>
  </p:cSld>
  <p:clrMap bg1="lt1" tx1="dk1" bg2="lt2" tx2="dk2" accent1="accent1" accent2="accent2" accent3="accent3" accent4="accent4" accent5="accent5" accent6="accent6" hlink="hlink" folHlink="folHlink"/>
  <p:hf sldNum="0" hd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38475" cy="46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0" tIns="46585" rIns="93170" bIns="46585" numCol="1" anchor="t" anchorCtr="0" compatLnSpc="1">
            <a:prstTxWarp prst="textNoShape">
              <a:avLst/>
            </a:prstTxWarp>
          </a:bodyPr>
          <a:lstStyle>
            <a:lvl1pPr defTabSz="931863">
              <a:defRPr sz="1200" dirty="0">
                <a:latin typeface="Arial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3072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970338" y="0"/>
            <a:ext cx="3038475" cy="46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0" tIns="46585" rIns="93170" bIns="46585" numCol="1" anchor="t" anchorCtr="0" compatLnSpc="1">
            <a:prstTxWarp prst="textNoShape">
              <a:avLst/>
            </a:prstTxWarp>
          </a:bodyPr>
          <a:lstStyle>
            <a:lvl1pPr algn="r" defTabSz="931863">
              <a:defRPr sz="1200" dirty="0">
                <a:latin typeface="Arial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2253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81100" y="698500"/>
            <a:ext cx="4648200" cy="34861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072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00088" y="4416425"/>
            <a:ext cx="5610225" cy="4181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0" tIns="46585" rIns="93170" bIns="46585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3072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831263"/>
            <a:ext cx="3038475" cy="46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0" tIns="46585" rIns="93170" bIns="46585" numCol="1" anchor="b" anchorCtr="0" compatLnSpc="1">
            <a:prstTxWarp prst="textNoShape">
              <a:avLst/>
            </a:prstTxWarp>
          </a:bodyPr>
          <a:lstStyle>
            <a:lvl1pPr defTabSz="931863">
              <a:defRPr sz="1200" dirty="0">
                <a:latin typeface="Arial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3072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970338" y="8831263"/>
            <a:ext cx="3038475" cy="46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0" tIns="46585" rIns="93170" bIns="46585" numCol="1" anchor="b" anchorCtr="0" compatLnSpc="1">
            <a:prstTxWarp prst="textNoShape">
              <a:avLst/>
            </a:prstTxWarp>
          </a:bodyPr>
          <a:lstStyle>
            <a:lvl1pPr algn="r" defTabSz="931863">
              <a:defRPr sz="1200">
                <a:latin typeface="Arial" charset="0"/>
              </a:defRPr>
            </a:lvl1pPr>
          </a:lstStyle>
          <a:p>
            <a:pPr>
              <a:defRPr/>
            </a:pPr>
            <a:fld id="{CED011E7-67C0-41AC-9E60-43DD9CE675E7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05213844"/>
      </p:ext>
    </p:extLst>
  </p:cSld>
  <p:clrMap bg1="lt1" tx1="dk1" bg2="lt2" tx2="dk2" accent1="accent1" accent2="accent2" accent3="accent3" accent4="accent4" accent5="accent5" accent6="accent6" hlink="hlink" folHlink="folHlink"/>
  <p:hf sldNum="0" hd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  <p:txBody>
          <a:bodyPr/>
          <a:lstStyle/>
          <a:p>
            <a:endParaRPr lang="en-US"/>
          </a:p>
        </p:txBody>
      </p:sp>
      <p:sp>
        <p:nvSpPr>
          <p:cNvPr id="23555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4692063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9626665-2E6E-1557-C60C-E8305962370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94281CB-1DCF-384A-E0D6-76407868303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FF9A51A-94D5-0450-3744-F462C2CE101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C887BD1-8267-8C4B-B9B2-2FD46DAE2DB5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9453237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3317767-BFD9-BB0C-3964-DAFCE5A4DF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3C70958-84F6-1704-9C67-9EF447F2FEA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DF65E09-4EC8-F2BA-BE14-7F672283E61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D342E71-77A3-90AD-A99D-9D8DED2F6113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3652924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66442" y="1447801"/>
            <a:ext cx="662096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6442" y="4777380"/>
            <a:ext cx="662096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7766460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3" y="4800587"/>
            <a:ext cx="66209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66442" y="685800"/>
            <a:ext cx="662096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443" y="5367325"/>
            <a:ext cx="662096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269119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2" y="1447800"/>
            <a:ext cx="6620968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442" y="3657600"/>
            <a:ext cx="6620968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5367096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81409" y="1447800"/>
            <a:ext cx="6001049" cy="2317649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>
          <a:xfrm>
            <a:off x="1454530" y="3765449"/>
            <a:ext cx="5449871" cy="34217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442" y="4350657"/>
            <a:ext cx="6620968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673897" y="971253"/>
            <a:ext cx="601591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sz="12200" dirty="0"/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999690" y="2613787"/>
            <a:ext cx="601591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sz="12200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72598176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1" y="3124201"/>
            <a:ext cx="6620969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6442" y="4777381"/>
            <a:ext cx="6620968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789232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4834" y="1981200"/>
            <a:ext cx="22107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489475" y="2667000"/>
            <a:ext cx="219608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13504" y="1981200"/>
            <a:ext cx="2202754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2905586" y="2667000"/>
            <a:ext cx="2210671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344917" y="1981200"/>
            <a:ext cx="219965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5344917" y="2667000"/>
            <a:ext cx="2199658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2795334" y="2133600"/>
            <a:ext cx="0" cy="39624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5223030" y="2133600"/>
            <a:ext cx="0" cy="3966882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0175221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89475" y="4250949"/>
            <a:ext cx="220561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489475" y="2209800"/>
            <a:ext cx="2205612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489475" y="4827212"/>
            <a:ext cx="2205612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17792" y="4250949"/>
            <a:ext cx="21984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2917791" y="2209800"/>
            <a:ext cx="2198466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2916776" y="4827211"/>
            <a:ext cx="2201378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344917" y="4250949"/>
            <a:ext cx="219965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5344916" y="2209800"/>
            <a:ext cx="2199658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5344824" y="4827209"/>
            <a:ext cx="2202571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2795334" y="2133600"/>
            <a:ext cx="0" cy="39624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5223030" y="2133600"/>
            <a:ext cx="0" cy="3966882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79332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4769873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229782" y="430214"/>
            <a:ext cx="1314793" cy="5826125"/>
          </a:xfrm>
        </p:spPr>
        <p:txBody>
          <a:bodyPr vert="eaVert" anchor="b" anchorCtr="0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89475" y="773205"/>
            <a:ext cx="5568812" cy="548313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48480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29341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3" y="2861734"/>
            <a:ext cx="662096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6442" y="4777381"/>
            <a:ext cx="662096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06030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27700" y="2060576"/>
            <a:ext cx="3298113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241975" y="2056093"/>
            <a:ext cx="3298115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272778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7700" y="1905000"/>
            <a:ext cx="329811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27700" y="2514600"/>
            <a:ext cx="3298113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241976" y="1905000"/>
            <a:ext cx="3298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241976" y="2514600"/>
            <a:ext cx="3298113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785923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148667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2202606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1" y="1447800"/>
            <a:ext cx="2551462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89397" y="1447800"/>
            <a:ext cx="3898013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441" y="3129281"/>
            <a:ext cx="2551462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152571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5656" y="1854192"/>
            <a:ext cx="3820674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213517" y="1143000"/>
            <a:ext cx="2400925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441" y="3657600"/>
            <a:ext cx="3814728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894146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Oval 21"/>
          <p:cNvSpPr/>
          <p:nvPr/>
        </p:nvSpPr>
        <p:spPr>
          <a:xfrm>
            <a:off x="629943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40000"/>
                  <a:lumOff val="60000"/>
                  <a:alpha val="7000"/>
                </a:schemeClr>
              </a:gs>
              <a:gs pos="69000">
                <a:schemeClr val="bg2">
                  <a:lumMod val="40000"/>
                  <a:lumOff val="60000"/>
                  <a:alpha val="0"/>
                </a:schemeClr>
              </a:gs>
              <a:gs pos="36000">
                <a:schemeClr val="bg2">
                  <a:lumMod val="40000"/>
                  <a:lumOff val="6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23" name="Oval 22"/>
          <p:cNvSpPr/>
          <p:nvPr/>
        </p:nvSpPr>
        <p:spPr>
          <a:xfrm>
            <a:off x="5689832" y="-457200"/>
            <a:ext cx="1600200" cy="16002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40000"/>
                  <a:lumOff val="60000"/>
                  <a:alpha val="14000"/>
                </a:schemeClr>
              </a:gs>
              <a:gs pos="73000">
                <a:schemeClr val="bg2">
                  <a:lumMod val="40000"/>
                  <a:lumOff val="60000"/>
                  <a:alpha val="0"/>
                </a:schemeClr>
              </a:gs>
              <a:gs pos="36000">
                <a:schemeClr val="bg2">
                  <a:lumMod val="40000"/>
                  <a:lumOff val="60000"/>
                  <a:alpha val="7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24" name="Oval 23"/>
          <p:cNvSpPr/>
          <p:nvPr/>
        </p:nvSpPr>
        <p:spPr>
          <a:xfrm>
            <a:off x="6299432" y="6096000"/>
            <a:ext cx="990600" cy="9906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40000"/>
                  <a:lumOff val="60000"/>
                  <a:alpha val="14000"/>
                </a:schemeClr>
              </a:gs>
              <a:gs pos="66000">
                <a:schemeClr val="bg2">
                  <a:lumMod val="40000"/>
                  <a:lumOff val="60000"/>
                  <a:alpha val="0"/>
                </a:schemeClr>
              </a:gs>
              <a:gs pos="36000">
                <a:schemeClr val="bg2">
                  <a:lumMod val="40000"/>
                  <a:lumOff val="60000"/>
                  <a:alpha val="7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20" name="Oval 19"/>
          <p:cNvSpPr/>
          <p:nvPr/>
        </p:nvSpPr>
        <p:spPr>
          <a:xfrm>
            <a:off x="-153988" y="2667000"/>
            <a:ext cx="4191000" cy="41910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40000"/>
                  <a:lumOff val="60000"/>
                  <a:alpha val="11000"/>
                </a:schemeClr>
              </a:gs>
              <a:gs pos="75000">
                <a:schemeClr val="bg2">
                  <a:lumMod val="40000"/>
                  <a:lumOff val="60000"/>
                  <a:alpha val="0"/>
                </a:schemeClr>
              </a:gs>
              <a:gs pos="36000">
                <a:schemeClr val="bg2">
                  <a:lumMod val="40000"/>
                  <a:lumOff val="60000"/>
                  <a:alpha val="1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21" name="Oval 20"/>
          <p:cNvSpPr/>
          <p:nvPr/>
        </p:nvSpPr>
        <p:spPr>
          <a:xfrm>
            <a:off x="-839788" y="2895600"/>
            <a:ext cx="2362200" cy="23622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40000"/>
                  <a:lumOff val="60000"/>
                  <a:alpha val="8000"/>
                </a:schemeClr>
              </a:gs>
              <a:gs pos="72000">
                <a:schemeClr val="bg2">
                  <a:lumMod val="40000"/>
                  <a:lumOff val="60000"/>
                  <a:alpha val="0"/>
                </a:schemeClr>
              </a:gs>
              <a:gs pos="36000">
                <a:schemeClr val="bg2">
                  <a:lumMod val="40000"/>
                  <a:lumOff val="60000"/>
                  <a:alpha val="8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19" name="Rectangle 18"/>
          <p:cNvSpPr/>
          <p:nvPr/>
        </p:nvSpPr>
        <p:spPr>
          <a:xfrm>
            <a:off x="7745644" y="0"/>
            <a:ext cx="685800" cy="109945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84710" y="452718"/>
            <a:ext cx="7055380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7700" y="2052925"/>
            <a:ext cx="6711654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7494989" y="1828771"/>
            <a:ext cx="990599" cy="22865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6233335" y="3263371"/>
            <a:ext cx="3859795" cy="22866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766431" y="295736"/>
            <a:ext cx="628813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1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33164620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4986" r:id="rId1"/>
    <p:sldLayoutId id="2147484987" r:id="rId2"/>
    <p:sldLayoutId id="2147484988" r:id="rId3"/>
    <p:sldLayoutId id="2147484989" r:id="rId4"/>
    <p:sldLayoutId id="2147484990" r:id="rId5"/>
    <p:sldLayoutId id="2147484991" r:id="rId6"/>
    <p:sldLayoutId id="2147484992" r:id="rId7"/>
    <p:sldLayoutId id="2147484993" r:id="rId8"/>
    <p:sldLayoutId id="2147484994" r:id="rId9"/>
    <p:sldLayoutId id="2147484995" r:id="rId10"/>
    <p:sldLayoutId id="2147484996" r:id="rId11"/>
    <p:sldLayoutId id="2147484997" r:id="rId12"/>
    <p:sldLayoutId id="2147484998" r:id="rId13"/>
    <p:sldLayoutId id="2147484999" r:id="rId14"/>
    <p:sldLayoutId id="2147485000" r:id="rId15"/>
    <p:sldLayoutId id="2147485001" r:id="rId16"/>
    <p:sldLayoutId id="2147485002" r:id="rId17"/>
  </p:sldLayoutIdLst>
  <p:hf hdr="0" ftr="0" dt="0"/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7" Type="http://schemas.openxmlformats.org/officeDocument/2006/relationships/image" Target="../media/image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collier.gov/Collier-County/Advisory-Boards-Authorities/Advisory-Boards/Rural-Golden-Gate-Estates-Restudy-Advisory-Committee" TargetMode="External"/><Relationship Id="rId3" Type="http://schemas.openxmlformats.org/officeDocument/2006/relationships/image" Target="../media/image1.jpeg"/><Relationship Id="rId7" Type="http://schemas.openxmlformats.org/officeDocument/2006/relationships/image" Target="../media/image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10" Type="http://schemas.openxmlformats.org/officeDocument/2006/relationships/image" Target="../media/image10.emf"/><Relationship Id="rId4" Type="http://schemas.openxmlformats.org/officeDocument/2006/relationships/image" Target="../media/image6.png"/><Relationship Id="rId9" Type="http://schemas.openxmlformats.org/officeDocument/2006/relationships/hyperlink" Target="mailto:michele.mosca@collier.gov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ctrTitle"/>
          </p:nvPr>
        </p:nvSpPr>
        <p:spPr>
          <a:xfrm>
            <a:off x="381000" y="3467100"/>
            <a:ext cx="8534400" cy="2209800"/>
          </a:xfrm>
        </p:spPr>
        <p:txBody>
          <a:bodyPr/>
          <a:lstStyle/>
          <a:p>
            <a:pPr algn="ctr"/>
            <a:br>
              <a:rPr lang="en-US" sz="3200" b="1" dirty="0"/>
            </a:br>
            <a:r>
              <a:rPr lang="en-US" sz="4000" b="1" dirty="0"/>
              <a:t>Rural Golden Gate Estates Restudy Advisory Committee</a:t>
            </a:r>
            <a:br>
              <a:rPr lang="en-US" sz="4000" b="1" dirty="0"/>
            </a:br>
            <a:br>
              <a:rPr lang="en-US" sz="3600" b="1" dirty="0"/>
            </a:br>
            <a:r>
              <a:rPr lang="en-US" sz="4800" b="1" dirty="0">
                <a:solidFill>
                  <a:srgbClr val="92D050"/>
                </a:solidFill>
              </a:rPr>
              <a:t>Land Uses </a:t>
            </a:r>
            <a:br>
              <a:rPr lang="en-US" sz="4800" b="1" dirty="0">
                <a:solidFill>
                  <a:srgbClr val="92D050"/>
                </a:solidFill>
              </a:rPr>
            </a:br>
            <a:endParaRPr lang="en-US" sz="4800" b="1" dirty="0">
              <a:solidFill>
                <a:srgbClr val="92D050"/>
              </a:solidFill>
            </a:endParaRPr>
          </a:p>
        </p:txBody>
      </p:sp>
      <p:sp>
        <p:nvSpPr>
          <p:cNvPr id="7" name="Subtitle 6"/>
          <p:cNvSpPr>
            <a:spLocks noGrp="1"/>
          </p:cNvSpPr>
          <p:nvPr>
            <p:ph type="subTitle" idx="1"/>
          </p:nvPr>
        </p:nvSpPr>
        <p:spPr>
          <a:xfrm>
            <a:off x="457200" y="6216874"/>
            <a:ext cx="8229600" cy="1219200"/>
          </a:xfrm>
        </p:spPr>
        <p:txBody>
          <a:bodyPr>
            <a:normAutofit/>
          </a:bodyPr>
          <a:lstStyle/>
          <a:p>
            <a:pPr algn="ctr">
              <a:defRPr/>
            </a:pPr>
            <a:r>
              <a:rPr lang="en-US" sz="1400" b="1" dirty="0"/>
              <a:t>Growth Management Community Development DEPARTMENT</a:t>
            </a:r>
          </a:p>
          <a:p>
            <a:pPr algn="ctr">
              <a:defRPr/>
            </a:pPr>
            <a:r>
              <a:rPr lang="en-US" sz="1400" b="1" dirty="0"/>
              <a:t>July 22, 2026</a:t>
            </a:r>
          </a:p>
        </p:txBody>
      </p:sp>
      <p:sp>
        <p:nvSpPr>
          <p:cNvPr id="17413" name="TextBox 4"/>
          <p:cNvSpPr txBox="1">
            <a:spLocks noChangeArrowheads="1"/>
          </p:cNvSpPr>
          <p:nvPr/>
        </p:nvSpPr>
        <p:spPr bwMode="auto">
          <a:xfrm>
            <a:off x="5715000" y="1472851"/>
            <a:ext cx="2895600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dirty="0">
                <a:latin typeface="Bookman Old Style" pitchFamily="18" charset="0"/>
              </a:rPr>
              <a:t>Collier County | Florida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9B006E38-5D95-12E8-0ABB-7C745212696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65317" y="31526"/>
            <a:ext cx="1927670" cy="1385199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CC14CF82-9982-D6D4-63A0-E10D870C4CA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84047" y="22583"/>
            <a:ext cx="1788111" cy="1403084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8E4B97B6-674A-ECB9-D736-B7FCBB19D18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8685" y="22583"/>
            <a:ext cx="2187130" cy="1386960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8AF6B87F-461A-FCA3-513B-30FB7F6160B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362489" y="31526"/>
            <a:ext cx="2895600" cy="1404143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5B3D15-24AD-5CF3-AF93-F58E9477F8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4310" y="9525"/>
            <a:ext cx="7055380" cy="1400530"/>
          </a:xfrm>
        </p:spPr>
        <p:txBody>
          <a:bodyPr/>
          <a:lstStyle/>
          <a:p>
            <a:pPr algn="ctr"/>
            <a:r>
              <a:rPr lang="en-US" dirty="0"/>
              <a:t>AGENDA</a:t>
            </a:r>
            <a:br>
              <a:rPr lang="en-US" dirty="0"/>
            </a:br>
            <a:r>
              <a:rPr lang="en-US" sz="1600" b="1" dirty="0"/>
              <a:t>Big Corkscrew Island Regional Park</a:t>
            </a:r>
            <a:br>
              <a:rPr lang="en-US" sz="1600" b="1" dirty="0"/>
            </a:br>
            <a:r>
              <a:rPr lang="en-US" sz="1600" b="1" dirty="0"/>
              <a:t>810 39</a:t>
            </a:r>
            <a:r>
              <a:rPr lang="en-US" sz="1600" b="1" baseline="30000" dirty="0"/>
              <a:t>th</a:t>
            </a:r>
            <a:r>
              <a:rPr lang="en-US" sz="1600" b="1" dirty="0"/>
              <a:t> Avenue, N.E., Naples, FL</a:t>
            </a:r>
            <a:br>
              <a:rPr lang="en-US" sz="1600" b="1" dirty="0"/>
            </a:br>
            <a:r>
              <a:rPr lang="en-US" sz="1600" b="1" dirty="0"/>
              <a:t>Wednesday, July 22, 2026</a:t>
            </a:r>
            <a:br>
              <a:rPr lang="en-US" sz="1600" b="1" dirty="0"/>
            </a:br>
            <a:r>
              <a:rPr lang="en-US" sz="1600" b="1" dirty="0"/>
              <a:t>6:30 p.m. – 8:30 p.m.</a:t>
            </a:r>
            <a:br>
              <a:rPr lang="en-US" sz="1600" b="1" dirty="0"/>
            </a:br>
            <a:endParaRPr lang="en-US" sz="1600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0AB2378-16B1-6A1A-1500-7C7D4712C27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1000" y="1981200"/>
            <a:ext cx="8305800" cy="4724400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b="1" dirty="0"/>
              <a:t>1. Pledge of Allegiance</a:t>
            </a:r>
            <a:endParaRPr lang="en-US" dirty="0"/>
          </a:p>
          <a:p>
            <a:pPr marL="0" indent="0">
              <a:buNone/>
            </a:pPr>
            <a:r>
              <a:rPr lang="en-US" b="1" dirty="0"/>
              <a:t>2. Roll Call</a:t>
            </a:r>
            <a:endParaRPr lang="en-US" dirty="0"/>
          </a:p>
          <a:p>
            <a:pPr marL="0" indent="0">
              <a:buNone/>
            </a:pPr>
            <a:r>
              <a:rPr lang="en-US" b="1" dirty="0"/>
              <a:t>3. Approval of Agenda</a:t>
            </a:r>
            <a:endParaRPr lang="en-US" dirty="0"/>
          </a:p>
          <a:p>
            <a:pPr marL="0" indent="0">
              <a:buNone/>
            </a:pPr>
            <a:r>
              <a:rPr lang="en-US" b="1" dirty="0"/>
              <a:t>4. Approval of June 24, 2026, Meeting Minutes (Pending Availability)</a:t>
            </a:r>
            <a:endParaRPr lang="en-US" dirty="0"/>
          </a:p>
          <a:p>
            <a:pPr marL="0" indent="0">
              <a:buNone/>
            </a:pPr>
            <a:r>
              <a:rPr lang="en-US" b="1" dirty="0"/>
              <a:t>5. Old Business</a:t>
            </a:r>
            <a:endParaRPr lang="en-US" dirty="0"/>
          </a:p>
          <a:p>
            <a:pPr marL="0" indent="0">
              <a:buNone/>
            </a:pPr>
            <a:r>
              <a:rPr lang="en-US" b="1" dirty="0"/>
              <a:t>6. New Business</a:t>
            </a:r>
            <a:endParaRPr lang="en-US" dirty="0"/>
          </a:p>
          <a:p>
            <a:pPr marL="0" indent="0">
              <a:buNone/>
            </a:pPr>
            <a:r>
              <a:rPr lang="en-US" b="1" dirty="0"/>
              <a:t>   A.   </a:t>
            </a:r>
            <a:r>
              <a:rPr lang="en-US" dirty="0"/>
              <a:t>Roundtable Discussions: Land Uses in Rural Golden Gate Estates</a:t>
            </a:r>
          </a:p>
          <a:p>
            <a:pPr marL="0" indent="0">
              <a:buNone/>
            </a:pPr>
            <a:r>
              <a:rPr lang="en-US" b="1" dirty="0"/>
              <a:t>   B.</a:t>
            </a:r>
            <a:r>
              <a:rPr lang="en-US" dirty="0"/>
              <a:t>    August Meeting Topic - Transportation</a:t>
            </a:r>
          </a:p>
          <a:p>
            <a:pPr marL="0" indent="0">
              <a:buNone/>
            </a:pPr>
            <a:r>
              <a:rPr lang="en-US" b="1" dirty="0"/>
              <a:t>7. Public Comments</a:t>
            </a:r>
            <a:endParaRPr lang="en-US" dirty="0"/>
          </a:p>
          <a:p>
            <a:pPr marL="0" indent="0">
              <a:buNone/>
            </a:pPr>
            <a:r>
              <a:rPr lang="en-US" b="1" dirty="0"/>
              <a:t>8. Chair and Committee Member Comments</a:t>
            </a:r>
            <a:endParaRPr lang="en-US" dirty="0"/>
          </a:p>
          <a:p>
            <a:pPr marL="0" indent="0">
              <a:buNone/>
            </a:pPr>
            <a:r>
              <a:rPr lang="en-US" b="1" dirty="0"/>
              <a:t>9. Next Meeting </a:t>
            </a:r>
            <a:endParaRPr lang="en-US" dirty="0"/>
          </a:p>
          <a:p>
            <a:pPr marL="0" indent="0">
              <a:buNone/>
            </a:pPr>
            <a:r>
              <a:rPr lang="en-US" dirty="0"/>
              <a:t>     August 26, 2026, at 6:00 p.m., at Max Hasse, Jr. Community Park</a:t>
            </a:r>
          </a:p>
          <a:p>
            <a:pPr marL="0" indent="0">
              <a:buNone/>
            </a:pPr>
            <a:r>
              <a:rPr lang="en-US" b="1" dirty="0"/>
              <a:t>10. Adjourn  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5C813E3-48FA-0844-6179-5818069BD5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515187" y="6090313"/>
            <a:ext cx="628813" cy="767687"/>
          </a:xfrm>
        </p:spPr>
        <p:txBody>
          <a:bodyPr/>
          <a:lstStyle/>
          <a:p>
            <a:fld id="{D57F1E4F-1CFF-5643-939E-02111984F565}" type="slidenum">
              <a:rPr lang="en-US" smtClean="0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4995048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69AC059-664B-DA1A-5861-F4ECD1696BC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199" y="914400"/>
            <a:ext cx="8305800" cy="4195481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en-US" sz="4800" b="1" dirty="0"/>
          </a:p>
          <a:p>
            <a:pPr marL="0" indent="0" algn="ctr">
              <a:buNone/>
            </a:pPr>
            <a:r>
              <a:rPr lang="en-US" sz="4800" b="1" dirty="0"/>
              <a:t>ROUNDTABLE DISCUSSIONS</a:t>
            </a:r>
          </a:p>
          <a:p>
            <a:pPr marL="0" indent="0" algn="ctr">
              <a:buNone/>
            </a:pPr>
            <a:endParaRPr lang="en-US" sz="4800" b="1" dirty="0"/>
          </a:p>
          <a:p>
            <a:pPr marL="0" indent="0" algn="ctr">
              <a:buNone/>
            </a:pPr>
            <a:r>
              <a:rPr lang="en-US" sz="4800" b="1" dirty="0"/>
              <a:t>LAND USES IN RURAL GOLDEN GATE ESTATES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D57FE96-C778-1E9F-BF32-70F48FA638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448593" y="6019800"/>
            <a:ext cx="628813" cy="767687"/>
          </a:xfrm>
        </p:spPr>
        <p:txBody>
          <a:bodyPr/>
          <a:lstStyle/>
          <a:p>
            <a:fld id="{D57F1E4F-1CFF-5643-939E-02111984F565}" type="slidenum">
              <a:rPr lang="en-US" smtClean="0"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5094450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>
            <a:duotone>
              <a:schemeClr val="bg2">
                <a:shade val="62000"/>
                <a:hueMod val="108000"/>
                <a:satMod val="164000"/>
                <a:lumMod val="69000"/>
              </a:schemeClr>
              <a:schemeClr val="bg2">
                <a:tint val="96000"/>
                <a:hueMod val="90000"/>
                <a:satMod val="130000"/>
                <a:lumMod val="134000"/>
              </a:schemeClr>
            </a:duotone>
          </a:blip>
          <a:stretch/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66B2CFE-0195-AE25-EC51-25AF136A2B4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" name="Picture 30">
            <a:extLst>
              <a:ext uri="{FF2B5EF4-FFF2-40B4-BE49-F238E27FC236}">
                <a16:creationId xmlns:a16="http://schemas.microsoft.com/office/drawing/2014/main" id="{5D2D844C-AB64-4A03-80BE-33212E61DD0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3027759" cy="4188315"/>
          </a:xfrm>
          <a:prstGeom prst="rect">
            <a:avLst/>
          </a:prstGeom>
        </p:spPr>
      </p:pic>
      <p:pic>
        <p:nvPicPr>
          <p:cNvPr id="33" name="Picture 32">
            <a:extLst>
              <a:ext uri="{FF2B5EF4-FFF2-40B4-BE49-F238E27FC236}">
                <a16:creationId xmlns:a16="http://schemas.microsoft.com/office/drawing/2014/main" id="{CAAD0E9B-89C2-4268-98B4-BA7BFFF2C70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141809" cy="2365453"/>
          </a:xfrm>
          <a:prstGeom prst="rect">
            <a:avLst/>
          </a:prstGeom>
        </p:spPr>
      </p:pic>
      <p:sp>
        <p:nvSpPr>
          <p:cNvPr id="35" name="Oval 34">
            <a:extLst>
              <a:ext uri="{FF2B5EF4-FFF2-40B4-BE49-F238E27FC236}">
                <a16:creationId xmlns:a16="http://schemas.microsoft.com/office/drawing/2014/main" id="{1653AB08-C531-42A8-AA8D-C2ABAE87CC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56759" y="1676400"/>
            <a:ext cx="211455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40000"/>
                  <a:lumOff val="60000"/>
                  <a:alpha val="7000"/>
                </a:schemeClr>
              </a:gs>
              <a:gs pos="69000">
                <a:schemeClr val="bg2">
                  <a:lumMod val="40000"/>
                  <a:lumOff val="60000"/>
                  <a:alpha val="0"/>
                </a:schemeClr>
              </a:gs>
              <a:gs pos="36000">
                <a:schemeClr val="bg2">
                  <a:lumMod val="40000"/>
                  <a:lumOff val="6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pic>
        <p:nvPicPr>
          <p:cNvPr id="37" name="Picture 36">
            <a:extLst>
              <a:ext uri="{FF2B5EF4-FFF2-40B4-BE49-F238E27FC236}">
                <a16:creationId xmlns:a16="http://schemas.microsoft.com/office/drawing/2014/main" id="{72E47EEC-33C8-4EC3-8BFC-BB02B4171FD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5999559" y="0"/>
            <a:ext cx="1202540" cy="1141407"/>
          </a:xfrm>
          <a:prstGeom prst="rect">
            <a:avLst/>
          </a:prstGeom>
        </p:spPr>
      </p:pic>
      <p:pic>
        <p:nvPicPr>
          <p:cNvPr id="39" name="Picture 38">
            <a:extLst>
              <a:ext uri="{FF2B5EF4-FFF2-40B4-BE49-F238E27FC236}">
                <a16:creationId xmlns:a16="http://schemas.microsoft.com/office/drawing/2014/main" id="{A8BC9CC6-50D5-4C61-9EDE-315A1B5F14E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6456759" y="6096000"/>
            <a:ext cx="745300" cy="762000"/>
          </a:xfrm>
          <a:prstGeom prst="rect">
            <a:avLst/>
          </a:prstGeom>
        </p:spPr>
      </p:pic>
      <p:sp>
        <p:nvSpPr>
          <p:cNvPr id="41" name="Rectangle 40">
            <a:extLst>
              <a:ext uri="{FF2B5EF4-FFF2-40B4-BE49-F238E27FC236}">
                <a16:creationId xmlns:a16="http://schemas.microsoft.com/office/drawing/2014/main" id="{CED2641B-4430-4CF4-89AB-3FADDD630F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828359" y="0"/>
            <a:ext cx="51435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32C59BAC-8428-C763-1E83-ADFA114A63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764405" y="295729"/>
            <a:ext cx="628649" cy="767687"/>
          </a:xfrm>
        </p:spPr>
        <p:txBody>
          <a:bodyPr vert="horz" lIns="91440" tIns="45720" rIns="91440" bIns="45720" rtlCol="0" anchor="b">
            <a:normAutofit/>
          </a:bodyPr>
          <a:lstStyle/>
          <a:p>
            <a:pPr defTabSz="457200">
              <a:spcAft>
                <a:spcPts val="600"/>
              </a:spcAft>
            </a:pPr>
            <a:fld id="{D57F1E4F-1CFF-5643-939E-02111984F565}" type="slidenum">
              <a:rPr lang="en-US" sz="2800" smtClean="0">
                <a:latin typeface="+mn-lt"/>
              </a:rPr>
              <a:pPr defTabSz="457200">
                <a:spcAft>
                  <a:spcPts val="600"/>
                </a:spcAft>
              </a:pPr>
              <a:t>4</a:t>
            </a:fld>
            <a:endParaRPr lang="en-US" sz="2800">
              <a:latin typeface="+mn-lt"/>
            </a:endParaRPr>
          </a:p>
        </p:txBody>
      </p:sp>
      <p:cxnSp>
        <p:nvCxnSpPr>
          <p:cNvPr id="43" name="Straight Connector 42">
            <a:extLst>
              <a:ext uri="{FF2B5EF4-FFF2-40B4-BE49-F238E27FC236}">
                <a16:creationId xmlns:a16="http://schemas.microsoft.com/office/drawing/2014/main" id="{179C4C8E-197B-4679-AE96-B5147F971C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3267515" y="1930986"/>
            <a:ext cx="0" cy="3200400"/>
          </a:xfrm>
          <a:prstGeom prst="line">
            <a:avLst/>
          </a:prstGeom>
          <a:ln w="15875" cap="sq">
            <a:solidFill>
              <a:schemeClr val="bg2">
                <a:lumMod val="60000"/>
                <a:lumOff val="40000"/>
              </a:schemeClr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id="{6D51B060-EDA7-AD5F-1943-A5DE2BDE5A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52800" y="679572"/>
            <a:ext cx="5638781" cy="6026028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fontAlgn="auto">
              <a:lnSpc>
                <a:spcPct val="90000"/>
              </a:lnSpc>
              <a:spcAft>
                <a:spcPts val="0"/>
              </a:spcAft>
            </a:pPr>
            <a:r>
              <a:rPr lang="en-US" sz="3600" b="1" dirty="0"/>
              <a:t>Next Steps</a:t>
            </a:r>
            <a:br>
              <a:rPr lang="en-US" sz="2300" b="1" dirty="0"/>
            </a:br>
            <a:br>
              <a:rPr lang="en-US" sz="2300" b="1" dirty="0"/>
            </a:br>
            <a:r>
              <a:rPr lang="en-US" sz="2800" b="1" dirty="0"/>
              <a:t>Compile Community Feedback</a:t>
            </a:r>
            <a:br>
              <a:rPr lang="en-US" sz="2800" b="1" dirty="0"/>
            </a:br>
            <a:r>
              <a:rPr lang="en-US" sz="2800" b="1" dirty="0"/>
              <a:t>&amp; Prepare Summary for a Future Meeting</a:t>
            </a:r>
            <a:br>
              <a:rPr lang="en-US" sz="2800" b="1" dirty="0"/>
            </a:br>
            <a:br>
              <a:rPr lang="en-US" sz="2800" b="1" dirty="0"/>
            </a:br>
            <a:br>
              <a:rPr lang="en-US" sz="2800" b="1" dirty="0"/>
            </a:br>
            <a:br>
              <a:rPr lang="en-US" sz="2800" b="1" dirty="0"/>
            </a:br>
            <a:endParaRPr lang="en-US" sz="2800" b="1" dirty="0"/>
          </a:p>
        </p:txBody>
      </p:sp>
    </p:spTree>
    <p:extLst>
      <p:ext uri="{BB962C8B-B14F-4D97-AF65-F5344CB8AC3E}">
        <p14:creationId xmlns:p14="http://schemas.microsoft.com/office/powerpoint/2010/main" val="30447850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iterate type="wd">
                                    <p:tmPct val="1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FA85DAA-3A73-C1BA-488D-9D4829DEFA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0E5898-E99D-9324-25FA-BAB6487F4C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4310" y="9525"/>
            <a:ext cx="7055380" cy="1400530"/>
          </a:xfrm>
        </p:spPr>
        <p:txBody>
          <a:bodyPr/>
          <a:lstStyle/>
          <a:p>
            <a:pPr algn="ctr"/>
            <a:r>
              <a:rPr lang="en-US" dirty="0"/>
              <a:t>AGENDA</a:t>
            </a:r>
            <a:br>
              <a:rPr lang="en-US" dirty="0"/>
            </a:br>
            <a:r>
              <a:rPr lang="en-US" sz="1600" b="1" dirty="0"/>
              <a:t>Big Corkscrew Island Regional Park</a:t>
            </a:r>
            <a:br>
              <a:rPr lang="en-US" sz="1600" b="1" dirty="0"/>
            </a:br>
            <a:r>
              <a:rPr lang="en-US" sz="1600" b="1" dirty="0"/>
              <a:t>810 39</a:t>
            </a:r>
            <a:r>
              <a:rPr lang="en-US" sz="1600" b="1" baseline="30000" dirty="0"/>
              <a:t>th</a:t>
            </a:r>
            <a:r>
              <a:rPr lang="en-US" sz="1600" b="1" dirty="0"/>
              <a:t> Avenue, N.E., Naples, FL</a:t>
            </a:r>
            <a:br>
              <a:rPr lang="en-US" sz="1600" b="1" dirty="0"/>
            </a:br>
            <a:r>
              <a:rPr lang="en-US" sz="1600" b="1" dirty="0"/>
              <a:t>Wednesday, July 22, 2026</a:t>
            </a:r>
            <a:br>
              <a:rPr lang="en-US" sz="1600" b="1" dirty="0"/>
            </a:br>
            <a:r>
              <a:rPr lang="en-US" sz="1600" b="1" dirty="0"/>
              <a:t>6:30 p.m. – 8:30 p.m.</a:t>
            </a:r>
            <a:br>
              <a:rPr lang="en-US" sz="1600" b="1" dirty="0"/>
            </a:br>
            <a:endParaRPr lang="en-US" sz="1600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169D841-C0FB-6962-8262-20D4A404958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1000" y="1981200"/>
            <a:ext cx="8305800" cy="4724400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b="1" dirty="0"/>
              <a:t>1. Pledge of Allegiance</a:t>
            </a:r>
            <a:endParaRPr lang="en-US" dirty="0"/>
          </a:p>
          <a:p>
            <a:pPr marL="0" indent="0">
              <a:buNone/>
            </a:pPr>
            <a:r>
              <a:rPr lang="en-US" b="1" dirty="0"/>
              <a:t>2. Roll Call</a:t>
            </a:r>
            <a:endParaRPr lang="en-US" dirty="0"/>
          </a:p>
          <a:p>
            <a:pPr marL="0" indent="0">
              <a:buNone/>
            </a:pPr>
            <a:r>
              <a:rPr lang="en-US" b="1" dirty="0"/>
              <a:t>3. Approval of Agenda</a:t>
            </a:r>
            <a:endParaRPr lang="en-US" dirty="0"/>
          </a:p>
          <a:p>
            <a:pPr marL="0" indent="0">
              <a:buNone/>
            </a:pPr>
            <a:r>
              <a:rPr lang="en-US" b="1" dirty="0"/>
              <a:t>4. Approval of June 24, 2026, Meeting Minutes (Pending Availability)</a:t>
            </a:r>
            <a:endParaRPr lang="en-US" dirty="0"/>
          </a:p>
          <a:p>
            <a:pPr marL="0" indent="0">
              <a:buNone/>
            </a:pPr>
            <a:r>
              <a:rPr lang="en-US" b="1" dirty="0"/>
              <a:t>5. Old Business</a:t>
            </a:r>
            <a:endParaRPr lang="en-US" dirty="0"/>
          </a:p>
          <a:p>
            <a:pPr marL="0" indent="0">
              <a:buNone/>
            </a:pPr>
            <a:r>
              <a:rPr lang="en-US" b="1" dirty="0"/>
              <a:t>6. New Business</a:t>
            </a:r>
            <a:endParaRPr lang="en-US" dirty="0"/>
          </a:p>
          <a:p>
            <a:pPr marL="0" indent="0">
              <a:buNone/>
            </a:pPr>
            <a:r>
              <a:rPr lang="en-US" b="1" dirty="0"/>
              <a:t>   A.   </a:t>
            </a:r>
            <a:r>
              <a:rPr lang="en-US" dirty="0"/>
              <a:t>Roundtable Discussions: Land Uses in Rural Golden Gate Estates</a:t>
            </a:r>
          </a:p>
          <a:p>
            <a:pPr marL="0" indent="0">
              <a:buNone/>
            </a:pPr>
            <a:r>
              <a:rPr lang="en-US" b="1" dirty="0"/>
              <a:t>   B.</a:t>
            </a:r>
            <a:r>
              <a:rPr lang="en-US" dirty="0"/>
              <a:t>    August Meeting Topic - Transportation</a:t>
            </a:r>
          </a:p>
          <a:p>
            <a:pPr marL="0" indent="0">
              <a:buNone/>
            </a:pPr>
            <a:r>
              <a:rPr lang="en-US" b="1" dirty="0"/>
              <a:t>7. Public Comments</a:t>
            </a:r>
            <a:endParaRPr lang="en-US" dirty="0"/>
          </a:p>
          <a:p>
            <a:pPr marL="0" indent="0">
              <a:buNone/>
            </a:pPr>
            <a:r>
              <a:rPr lang="en-US" b="1" dirty="0"/>
              <a:t>8. Chair and Committee Member Comments</a:t>
            </a:r>
            <a:endParaRPr lang="en-US" dirty="0"/>
          </a:p>
          <a:p>
            <a:pPr marL="0" indent="0">
              <a:buNone/>
            </a:pPr>
            <a:r>
              <a:rPr lang="en-US" b="1" dirty="0"/>
              <a:t>9. Next Meeting </a:t>
            </a:r>
            <a:endParaRPr lang="en-US" dirty="0"/>
          </a:p>
          <a:p>
            <a:pPr marL="0" indent="0">
              <a:buNone/>
            </a:pPr>
            <a:r>
              <a:rPr lang="en-US" dirty="0"/>
              <a:t>     August 26, 2026, at 6:00 p.m., at Max Hasse, Jr. Community Park</a:t>
            </a:r>
          </a:p>
          <a:p>
            <a:pPr marL="0" indent="0">
              <a:buNone/>
            </a:pPr>
            <a:r>
              <a:rPr lang="en-US" b="1" dirty="0"/>
              <a:t>10. Adjourn  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7EF4C76-23CB-6200-6600-03DFC01D83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515187" y="6090313"/>
            <a:ext cx="628813" cy="767687"/>
          </a:xfrm>
        </p:spPr>
        <p:txBody>
          <a:bodyPr/>
          <a:lstStyle/>
          <a:p>
            <a:fld id="{D57F1E4F-1CFF-5643-939E-02111984F565}" type="slidenum">
              <a:rPr lang="en-US" smtClean="0"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1897365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>
            <a:duotone>
              <a:schemeClr val="bg2">
                <a:shade val="62000"/>
                <a:hueMod val="108000"/>
                <a:satMod val="164000"/>
                <a:lumMod val="69000"/>
              </a:schemeClr>
              <a:schemeClr val="bg2">
                <a:tint val="96000"/>
                <a:hueMod val="90000"/>
                <a:satMod val="130000"/>
                <a:lumMod val="134000"/>
              </a:schemeClr>
            </a:duotone>
          </a:blip>
          <a:stretch/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F6F51CC-56A3-585D-2E92-0231E8EDB7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" name="Picture 30">
            <a:extLst>
              <a:ext uri="{FF2B5EF4-FFF2-40B4-BE49-F238E27FC236}">
                <a16:creationId xmlns:a16="http://schemas.microsoft.com/office/drawing/2014/main" id="{0D077A34-DFB7-9238-15F1-9C808D02B8F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3027759" cy="4188315"/>
          </a:xfrm>
          <a:prstGeom prst="rect">
            <a:avLst/>
          </a:prstGeom>
        </p:spPr>
      </p:pic>
      <p:pic>
        <p:nvPicPr>
          <p:cNvPr id="33" name="Picture 32">
            <a:extLst>
              <a:ext uri="{FF2B5EF4-FFF2-40B4-BE49-F238E27FC236}">
                <a16:creationId xmlns:a16="http://schemas.microsoft.com/office/drawing/2014/main" id="{C20A4A6C-6F4E-0541-A8DB-1B7ECB462A9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141809" cy="2365453"/>
          </a:xfrm>
          <a:prstGeom prst="rect">
            <a:avLst/>
          </a:prstGeom>
        </p:spPr>
      </p:pic>
      <p:sp>
        <p:nvSpPr>
          <p:cNvPr id="35" name="Oval 34">
            <a:extLst>
              <a:ext uri="{FF2B5EF4-FFF2-40B4-BE49-F238E27FC236}">
                <a16:creationId xmlns:a16="http://schemas.microsoft.com/office/drawing/2014/main" id="{9B8D5A6B-136F-31F7-1034-EC3F7507FB0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56759" y="1676400"/>
            <a:ext cx="211455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40000"/>
                  <a:lumOff val="60000"/>
                  <a:alpha val="7000"/>
                </a:schemeClr>
              </a:gs>
              <a:gs pos="69000">
                <a:schemeClr val="bg2">
                  <a:lumMod val="40000"/>
                  <a:lumOff val="60000"/>
                  <a:alpha val="0"/>
                </a:schemeClr>
              </a:gs>
              <a:gs pos="36000">
                <a:schemeClr val="bg2">
                  <a:lumMod val="40000"/>
                  <a:lumOff val="6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pic>
        <p:nvPicPr>
          <p:cNvPr id="37" name="Picture 36">
            <a:extLst>
              <a:ext uri="{FF2B5EF4-FFF2-40B4-BE49-F238E27FC236}">
                <a16:creationId xmlns:a16="http://schemas.microsoft.com/office/drawing/2014/main" id="{6DE9CDDC-6FA0-FE6E-1442-2DE964940C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5999559" y="0"/>
            <a:ext cx="1202540" cy="1141407"/>
          </a:xfrm>
          <a:prstGeom prst="rect">
            <a:avLst/>
          </a:prstGeom>
        </p:spPr>
      </p:pic>
      <p:pic>
        <p:nvPicPr>
          <p:cNvPr id="39" name="Picture 38">
            <a:extLst>
              <a:ext uri="{FF2B5EF4-FFF2-40B4-BE49-F238E27FC236}">
                <a16:creationId xmlns:a16="http://schemas.microsoft.com/office/drawing/2014/main" id="{4175AD22-36AF-0AA9-A027-5AB0746DCF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6456759" y="6096000"/>
            <a:ext cx="745300" cy="762000"/>
          </a:xfrm>
          <a:prstGeom prst="rect">
            <a:avLst/>
          </a:prstGeom>
        </p:spPr>
      </p:pic>
      <p:sp>
        <p:nvSpPr>
          <p:cNvPr id="41" name="Rectangle 40">
            <a:extLst>
              <a:ext uri="{FF2B5EF4-FFF2-40B4-BE49-F238E27FC236}">
                <a16:creationId xmlns:a16="http://schemas.microsoft.com/office/drawing/2014/main" id="{FA46C3CB-759D-51F5-D505-8075127C87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828359" y="0"/>
            <a:ext cx="51435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D60BA19-190F-5BA1-7EAA-E51781824D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764405" y="295729"/>
            <a:ext cx="628649" cy="767687"/>
          </a:xfrm>
        </p:spPr>
        <p:txBody>
          <a:bodyPr vert="horz" lIns="91440" tIns="45720" rIns="91440" bIns="45720" rtlCol="0" anchor="b">
            <a:normAutofit/>
          </a:bodyPr>
          <a:lstStyle/>
          <a:p>
            <a:pPr defTabSz="457200">
              <a:spcAft>
                <a:spcPts val="600"/>
              </a:spcAft>
            </a:pPr>
            <a:fld id="{D57F1E4F-1CFF-5643-939E-02111984F565}" type="slidenum">
              <a:rPr lang="en-US" sz="2800" smtClean="0">
                <a:latin typeface="+mn-lt"/>
              </a:rPr>
              <a:pPr defTabSz="457200">
                <a:spcAft>
                  <a:spcPts val="600"/>
                </a:spcAft>
              </a:pPr>
              <a:t>6</a:t>
            </a:fld>
            <a:endParaRPr lang="en-US" sz="2800">
              <a:latin typeface="+mn-lt"/>
            </a:endParaRPr>
          </a:p>
        </p:txBody>
      </p:sp>
      <p:cxnSp>
        <p:nvCxnSpPr>
          <p:cNvPr id="43" name="Straight Connector 42">
            <a:extLst>
              <a:ext uri="{FF2B5EF4-FFF2-40B4-BE49-F238E27FC236}">
                <a16:creationId xmlns:a16="http://schemas.microsoft.com/office/drawing/2014/main" id="{CA1AD485-D0F1-20F7-2D69-9B71F730836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3267515" y="1930986"/>
            <a:ext cx="0" cy="3200400"/>
          </a:xfrm>
          <a:prstGeom prst="line">
            <a:avLst/>
          </a:prstGeom>
          <a:ln w="15875" cap="sq">
            <a:solidFill>
              <a:schemeClr val="bg2">
                <a:lumMod val="60000"/>
                <a:lumOff val="40000"/>
              </a:schemeClr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id="{21D39790-05F4-9490-5B7D-712CE7CEA4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44442" y="381000"/>
            <a:ext cx="6038961" cy="6743220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fontAlgn="auto">
              <a:lnSpc>
                <a:spcPct val="90000"/>
              </a:lnSpc>
              <a:spcAft>
                <a:spcPts val="0"/>
              </a:spcAft>
            </a:pPr>
            <a:r>
              <a:rPr lang="en-US" sz="3600" b="1" dirty="0"/>
              <a:t>Stay Informed</a:t>
            </a:r>
            <a:br>
              <a:rPr lang="en-US" sz="2300" dirty="0"/>
            </a:br>
            <a:br>
              <a:rPr lang="en-US" sz="2300" dirty="0"/>
            </a:br>
            <a:r>
              <a:rPr lang="en-US" sz="2800" b="1" dirty="0"/>
              <a:t>Project webpage: </a:t>
            </a:r>
            <a:br>
              <a:rPr lang="en-US" sz="2400" b="1" dirty="0"/>
            </a:br>
            <a:r>
              <a:rPr lang="en-US" sz="1600" b="1" dirty="0">
                <a:hlinkClick r:id="rId8"/>
              </a:rPr>
              <a:t>https://www.collier.gov/Collier-County/Advisory-Boards-Authorities/Advisory-Boards/Rural-Golden-Gate-Estates-Restudy-Advisory-Committee</a:t>
            </a:r>
            <a:r>
              <a:rPr lang="en-US" sz="1600" b="1" dirty="0"/>
              <a:t> </a:t>
            </a:r>
            <a:br>
              <a:rPr lang="en-US" sz="2400" b="1" dirty="0"/>
            </a:br>
            <a:br>
              <a:rPr lang="en-US" sz="2400" b="1" dirty="0"/>
            </a:br>
            <a:br>
              <a:rPr lang="en-US" sz="2400" b="1" dirty="0"/>
            </a:br>
            <a:br>
              <a:rPr lang="en-US" sz="2400" b="1" dirty="0"/>
            </a:br>
            <a:br>
              <a:rPr lang="en-US" sz="2400" b="1" dirty="0"/>
            </a:br>
            <a:br>
              <a:rPr lang="en-US" sz="2400" b="1" dirty="0"/>
            </a:br>
            <a:r>
              <a:rPr lang="en-US" sz="2800" b="1" dirty="0"/>
              <a:t>Meeting schedule:  </a:t>
            </a:r>
            <a:r>
              <a:rPr lang="en-US" sz="2400" b="1" dirty="0"/>
              <a:t>August 26, 2026</a:t>
            </a:r>
            <a:br>
              <a:rPr lang="en-US" sz="2400" b="1" dirty="0"/>
            </a:br>
            <a:br>
              <a:rPr lang="en-US" sz="2400" b="1" dirty="0"/>
            </a:br>
            <a:r>
              <a:rPr lang="en-US" sz="2800" b="1" dirty="0"/>
              <a:t>Contact Information:</a:t>
            </a:r>
            <a:br>
              <a:rPr lang="en-US" sz="2800" b="1" dirty="0"/>
            </a:br>
            <a:r>
              <a:rPr lang="en-US" sz="2000" b="1" dirty="0"/>
              <a:t>Michele Mosca, AICP</a:t>
            </a:r>
            <a:br>
              <a:rPr lang="en-US" sz="2000" b="1" dirty="0"/>
            </a:br>
            <a:r>
              <a:rPr lang="en-US" sz="2000" b="1" dirty="0"/>
              <a:t>(239) 252-2466 or </a:t>
            </a:r>
            <a:r>
              <a:rPr lang="en-US" sz="2000" b="1" dirty="0">
                <a:hlinkClick r:id="rId9"/>
              </a:rPr>
              <a:t>michele.mosca@collier.gov</a:t>
            </a:r>
            <a:r>
              <a:rPr lang="en-US" sz="2000" b="1" dirty="0"/>
              <a:t> </a:t>
            </a:r>
            <a:br>
              <a:rPr lang="en-US" sz="2400" b="1" dirty="0"/>
            </a:br>
            <a:br>
              <a:rPr lang="en-US" sz="2400" b="1" dirty="0"/>
            </a:br>
            <a:endParaRPr lang="en-US" sz="2800" b="1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009F96B-DAE0-6CBE-05A0-ACCA041EE947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286565" y="2798531"/>
            <a:ext cx="1441288" cy="14653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78362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iterate type="wd">
                                    <p:tmPct val="1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">
  <a:themeElements>
    <a:clrScheme name="Ion">
      <a:dk1>
        <a:sysClr val="windowText" lastClr="000000"/>
      </a:dk1>
      <a:lt1>
        <a:sysClr val="window" lastClr="FFFFFF"/>
      </a:lt1>
      <a:dk2>
        <a:srgbClr val="0E5580"/>
      </a:dk2>
      <a:lt2>
        <a:srgbClr val="EBEBEB"/>
      </a:lt2>
      <a:accent1>
        <a:srgbClr val="ACD433"/>
      </a:accent1>
      <a:accent2>
        <a:srgbClr val="E6C133"/>
      </a:accent2>
      <a:accent3>
        <a:srgbClr val="EF7A24"/>
      </a:accent3>
      <a:accent4>
        <a:srgbClr val="5AA0F5"/>
      </a:accent4>
      <a:accent5>
        <a:srgbClr val="75CEEC"/>
      </a:accent5>
      <a:accent6>
        <a:srgbClr val="65D6A0"/>
      </a:accent6>
      <a:hlink>
        <a:srgbClr val="C4E46E"/>
      </a:hlink>
      <a:folHlink>
        <a:srgbClr val="BDE0FB"/>
      </a:folHlink>
    </a:clrScheme>
    <a:fontScheme name="I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2000"/>
                <a:hueMod val="96000"/>
                <a:satMod val="128000"/>
                <a:lumMod val="114000"/>
              </a:schemeClr>
            </a:gs>
            <a:gs pos="100000">
              <a:schemeClr val="phClr">
                <a:tint val="100000"/>
                <a:shade val="62000"/>
                <a:hueMod val="100000"/>
                <a:satMod val="134000"/>
                <a:lumMod val="5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2000"/>
                <a:hueMod val="108000"/>
                <a:satMod val="164000"/>
                <a:lumMod val="69000"/>
              </a:schemeClr>
              <a:schemeClr val="phClr">
                <a:tint val="96000"/>
                <a:hueMod val="90000"/>
                <a:satMod val="130000"/>
                <a:lumMod val="134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BACC050B-8757-4460-95D8-E37B46A6B421}"/>
    </a:ext>
  </a:ext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Assembly>Microsoft.Office.DocumentManagement, Version=14.0.0.0,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Assembly>Microsoft.Office.DocumentManagement, Version=14.0.0.0,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Assembly>Microsoft.Office.DocumentManagement, Version=14.0.0.0,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Assembly>Microsoft.Office.DocumentManagement, Version=14.0.0.0, Culture=neutral, PublicKeyToken=71e9bce111e9429c</Assembly>
    <Class>Microsoft.Office.DocumentManagement.Internal.DocIdHandler</Class>
    <Data/>
    <Filter/>
  </Receiver>
</spe:Receiver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dlc_DocId xmlns="8e4923c3-ae27-49b9-8662-0f6929fabee8">PWHWTDD2SYMW-610-59</_dlc_DocId>
    <_dlc_DocIdUrl xmlns="8e4923c3-ae27-49b9-8662-0f6929fabee8">
      <Url>http://bccsp01/SiteDirectory/PUD/_layouts/DocIdRedir.aspx?ID=PWHWTDD2SYMW-610-59</Url>
      <Description>PWHWTDD2SYMW-610-59</Description>
    </_dlc_DocIdUrl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9BBB5A54A09E1A4FA3783E1EEE0D56E4" ma:contentTypeVersion="1" ma:contentTypeDescription="Create a new document." ma:contentTypeScope="" ma:versionID="0f9ea238e4bec153c4211bb4dab58f0e">
  <xsd:schema xmlns:xsd="http://www.w3.org/2001/XMLSchema" xmlns:xs="http://www.w3.org/2001/XMLSchema" xmlns:p="http://schemas.microsoft.com/office/2006/metadata/properties" xmlns:ns2="8e4923c3-ae27-49b9-8662-0f6929fabee8" targetNamespace="http://schemas.microsoft.com/office/2006/metadata/properties" ma:root="true" ma:fieldsID="69f7b259c5d67a172be59b26cdf5fc61" ns2:_="">
    <xsd:import namespace="8e4923c3-ae27-49b9-8662-0f6929fabee8"/>
    <xsd:element name="properties">
      <xsd:complexType>
        <xsd:sequence>
          <xsd:element name="documentManagement">
            <xsd:complexType>
              <xsd:all>
                <xsd:element ref="ns2:_dlc_DocId" minOccurs="0"/>
                <xsd:element ref="ns2:_dlc_DocIdUrl" minOccurs="0"/>
                <xsd:element ref="ns2:_dlc_DocIdPersistId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e4923c3-ae27-49b9-8662-0f6929fabee8" elementFormDefault="qualified">
    <xsd:import namespace="http://schemas.microsoft.com/office/2006/documentManagement/types"/>
    <xsd:import namespace="http://schemas.microsoft.com/office/infopath/2007/PartnerControls"/>
    <xsd:element name="_dlc_DocId" ma:index="8" nillable="true" ma:displayName="Document ID Value" ma:description="The value of the document ID assigned to this item." ma:internalName="_dlc_DocId" ma:readOnly="true">
      <xsd:simpleType>
        <xsd:restriction base="dms:Text"/>
      </xsd:simpleType>
    </xsd:element>
    <xsd:element name="_dlc_DocIdUrl" ma:index="9" nillable="true" ma:displayName="Document ID" ma:description="Permanent link to this document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10" nillable="true" ma:displayName="Persist ID" ma:description="Keep ID on add." ma:hidden="true" ma:internalName="_dlc_DocIdPersistId" ma:readOnly="true">
      <xsd:simpleType>
        <xsd:restriction base="dms:Boolea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4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E96931B6-2CD8-4DE5-B136-1C197F2EF7B4}">
  <ds:schemaRefs>
    <ds:schemaRef ds:uri="http://schemas.microsoft.com/sharepoint/events"/>
  </ds:schemaRefs>
</ds:datastoreItem>
</file>

<file path=customXml/itemProps2.xml><?xml version="1.0" encoding="utf-8"?>
<ds:datastoreItem xmlns:ds="http://schemas.openxmlformats.org/officeDocument/2006/customXml" ds:itemID="{AB6E1035-6C52-4771-8AAC-15964BEE10D9}">
  <ds:schemaRefs>
    <ds:schemaRef ds:uri="http://purl.org/dc/terms/"/>
    <ds:schemaRef ds:uri="http://schemas.microsoft.com/office/2006/documentManagement/types"/>
    <ds:schemaRef ds:uri="http://purl.org/dc/dcmitype/"/>
    <ds:schemaRef ds:uri="8e4923c3-ae27-49b9-8662-0f6929fabee8"/>
    <ds:schemaRef ds:uri="http://purl.org/dc/elements/1.1/"/>
    <ds:schemaRef ds:uri="http://www.w3.org/XML/1998/namespace"/>
    <ds:schemaRef ds:uri="http://schemas.microsoft.com/office/infopath/2007/PartnerControls"/>
    <ds:schemaRef ds:uri="http://schemas.openxmlformats.org/package/2006/metadata/core-properties"/>
    <ds:schemaRef ds:uri="http://schemas.microsoft.com/office/2006/metadata/properties"/>
  </ds:schemaRefs>
</ds:datastoreItem>
</file>

<file path=customXml/itemProps3.xml><?xml version="1.0" encoding="utf-8"?>
<ds:datastoreItem xmlns:ds="http://schemas.openxmlformats.org/officeDocument/2006/customXml" ds:itemID="{64C71B38-459B-42FD-B895-5EC7E73AC303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8e4923c3-ae27-49b9-8662-0f6929fabee8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4.xml><?xml version="1.0" encoding="utf-8"?>
<ds:datastoreItem xmlns:ds="http://schemas.openxmlformats.org/officeDocument/2006/customXml" ds:itemID="{C0DC140B-6241-47A9-BE52-BFA5D14DC4A5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69147</TotalTime>
  <Words>390</Words>
  <Application>Microsoft Office PowerPoint</Application>
  <PresentationFormat>On-screen Show (4:3)</PresentationFormat>
  <Paragraphs>43</Paragraphs>
  <Slides>6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1" baseType="lpstr">
      <vt:lpstr>Arial</vt:lpstr>
      <vt:lpstr>Bookman Old Style</vt:lpstr>
      <vt:lpstr>Century Gothic</vt:lpstr>
      <vt:lpstr>Wingdings 3</vt:lpstr>
      <vt:lpstr>Ion</vt:lpstr>
      <vt:lpstr> Rural Golden Gate Estates Restudy Advisory Committee  Land Uses  </vt:lpstr>
      <vt:lpstr>AGENDA Big Corkscrew Island Regional Park 810 39th Avenue, N.E., Naples, FL Wednesday, July 22, 2026 6:30 p.m. – 8:30 p.m. </vt:lpstr>
      <vt:lpstr>PowerPoint Presentation</vt:lpstr>
      <vt:lpstr>Next Steps  Compile Community Feedback &amp; Prepare Summary for a Future Meeting    </vt:lpstr>
      <vt:lpstr>AGENDA Big Corkscrew Island Regional Park 810 39th Avenue, N.E., Naples, FL Wednesday, July 22, 2026 6:30 p.m. – 8:30 p.m. </vt:lpstr>
      <vt:lpstr>Stay Informed  Project webpage:  https://www.collier.gov/Collier-County/Advisory-Boards-Authorities/Advisory-Boards/Rural-Golden-Gate-Estates-Restudy-Advisory-Committee       Meeting schedule:  August 26, 2026  Contact Information: Michele Mosca, AICP (239) 252-2466 or michele.mosca@collier.gov  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HapkeMargie</dc:creator>
  <cp:lastModifiedBy>Michele Mosca</cp:lastModifiedBy>
  <cp:revision>1289</cp:revision>
  <cp:lastPrinted>2026-06-22T18:52:14Z</cp:lastPrinted>
  <dcterms:created xsi:type="dcterms:W3CDTF">2006-09-27T17:57:33Z</dcterms:created>
  <dcterms:modified xsi:type="dcterms:W3CDTF">2026-07-22T15:24:30Z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0x0101009BBB5A54A09E1A4FA3783E1EEE0D56E4</vt:lpwstr>
  </property>
  <property fmtid="{D5CDD505-2E9C-101B-9397-08002B2CF9AE}" pid="3" name="_dlc_DocIdItemGuid">
    <vt:lpwstr>009ccd69-0cee-420b-babb-df2ca1fa0612</vt:lpwstr>
  </property>
</Properties>
</file>