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85" r:id="rId5"/>
  </p:sldMasterIdLst>
  <p:notesMasterIdLst>
    <p:notesMasterId r:id="rId30"/>
  </p:notesMasterIdLst>
  <p:handoutMasterIdLst>
    <p:handoutMasterId r:id="rId31"/>
  </p:handoutMasterIdLst>
  <p:sldIdLst>
    <p:sldId id="570" r:id="rId6"/>
    <p:sldId id="661" r:id="rId7"/>
    <p:sldId id="683" r:id="rId8"/>
    <p:sldId id="678" r:id="rId9"/>
    <p:sldId id="685" r:id="rId10"/>
    <p:sldId id="671" r:id="rId11"/>
    <p:sldId id="680" r:id="rId12"/>
    <p:sldId id="670" r:id="rId13"/>
    <p:sldId id="673" r:id="rId14"/>
    <p:sldId id="674" r:id="rId15"/>
    <p:sldId id="675" r:id="rId16"/>
    <p:sldId id="676" r:id="rId17"/>
    <p:sldId id="677" r:id="rId18"/>
    <p:sldId id="687" r:id="rId19"/>
    <p:sldId id="668" r:id="rId20"/>
    <p:sldId id="689" r:id="rId21"/>
    <p:sldId id="688" r:id="rId22"/>
    <p:sldId id="686" r:id="rId23"/>
    <p:sldId id="672" r:id="rId24"/>
    <p:sldId id="666" r:id="rId25"/>
    <p:sldId id="635" r:id="rId26"/>
    <p:sldId id="667" r:id="rId27"/>
    <p:sldId id="679" r:id="rId28"/>
    <p:sldId id="684"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00"/>
    <a:srgbClr val="FFFF00"/>
    <a:srgbClr val="FF6600"/>
    <a:srgbClr val="D25500"/>
    <a:srgbClr val="D08B00"/>
    <a:srgbClr val="CC9900"/>
    <a:srgbClr val="E65D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71" autoAdjust="0"/>
    <p:restoredTop sz="91646" autoAdjust="0"/>
  </p:normalViewPr>
  <p:slideViewPr>
    <p:cSldViewPr>
      <p:cViewPr varScale="1">
        <p:scale>
          <a:sx n="36" d="100"/>
          <a:sy n="36" d="100"/>
        </p:scale>
        <p:origin x="1554" y="60"/>
      </p:cViewPr>
      <p:guideLst>
        <p:guide orient="horz" pos="2160"/>
        <p:guide pos="2880"/>
      </p:guideLst>
    </p:cSldViewPr>
  </p:slideViewPr>
  <p:outlineViewPr>
    <p:cViewPr>
      <p:scale>
        <a:sx n="33" d="100"/>
        <a:sy n="33" d="100"/>
      </p:scale>
      <p:origin x="0" y="-1378"/>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8" d="100"/>
          <a:sy n="68" d="100"/>
        </p:scale>
        <p:origin x="3067"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701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1075" tIns="45538" rIns="91075" bIns="45538" numCol="1" anchor="t" anchorCtr="0" compatLnSpc="1">
            <a:prstTxWarp prst="textNoShape">
              <a:avLst/>
            </a:prstTxWarp>
          </a:bodyPr>
          <a:lstStyle>
            <a:lvl1pPr defTabSz="909638">
              <a:defRPr sz="1200" dirty="0">
                <a:latin typeface="Arial" charset="0"/>
              </a:defRPr>
            </a:lvl1pPr>
          </a:lstStyle>
          <a:p>
            <a:pPr>
              <a:defRPr/>
            </a:pPr>
            <a:endParaRPr lang="en-US" dirty="0"/>
          </a:p>
        </p:txBody>
      </p:sp>
      <p:sp>
        <p:nvSpPr>
          <p:cNvPr id="42701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1075" tIns="45538" rIns="91075" bIns="45538" numCol="1" anchor="t" anchorCtr="0" compatLnSpc="1">
            <a:prstTxWarp prst="textNoShape">
              <a:avLst/>
            </a:prstTxWarp>
          </a:bodyPr>
          <a:lstStyle>
            <a:lvl1pPr algn="r" defTabSz="909638">
              <a:defRPr sz="1200" dirty="0">
                <a:latin typeface="Arial" charset="0"/>
              </a:defRPr>
            </a:lvl1pPr>
          </a:lstStyle>
          <a:p>
            <a:pPr>
              <a:defRPr/>
            </a:pPr>
            <a:endParaRPr lang="en-US" dirty="0"/>
          </a:p>
        </p:txBody>
      </p:sp>
      <p:sp>
        <p:nvSpPr>
          <p:cNvPr id="427012"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1075" tIns="45538" rIns="91075" bIns="45538" numCol="1" anchor="b" anchorCtr="0" compatLnSpc="1">
            <a:prstTxWarp prst="textNoShape">
              <a:avLst/>
            </a:prstTxWarp>
          </a:bodyPr>
          <a:lstStyle>
            <a:lvl1pPr defTabSz="909638">
              <a:defRPr sz="1200" dirty="0">
                <a:latin typeface="Arial" charset="0"/>
              </a:defRPr>
            </a:lvl1pPr>
          </a:lstStyle>
          <a:p>
            <a:pPr>
              <a:defRPr/>
            </a:pPr>
            <a:endParaRPr lang="en-US" dirty="0"/>
          </a:p>
        </p:txBody>
      </p:sp>
      <p:sp>
        <p:nvSpPr>
          <p:cNvPr id="42701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075" tIns="45538" rIns="91075" bIns="45538" numCol="1" anchor="b" anchorCtr="0" compatLnSpc="1">
            <a:prstTxWarp prst="textNoShape">
              <a:avLst/>
            </a:prstTxWarp>
          </a:bodyPr>
          <a:lstStyle>
            <a:lvl1pPr algn="r" defTabSz="909638">
              <a:defRPr sz="1200">
                <a:latin typeface="Arial" charset="0"/>
              </a:defRPr>
            </a:lvl1pPr>
          </a:lstStyle>
          <a:p>
            <a:pPr>
              <a:defRPr/>
            </a:pPr>
            <a:fld id="{DB33678B-1707-43FE-A126-C78FE70E8D80}" type="slidenum">
              <a:rPr lang="en-US"/>
              <a:pPr>
                <a:defRPr/>
              </a:pPr>
              <a:t>‹#›</a:t>
            </a:fld>
            <a:endParaRPr lang="en-US" dirty="0"/>
          </a:p>
        </p:txBody>
      </p:sp>
    </p:spTree>
    <p:extLst>
      <p:ext uri="{BB962C8B-B14F-4D97-AF65-F5344CB8AC3E}">
        <p14:creationId xmlns:p14="http://schemas.microsoft.com/office/powerpoint/2010/main" val="8097757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863">
              <a:defRPr sz="1200" dirty="0">
                <a:latin typeface="Arial" charset="0"/>
              </a:defRPr>
            </a:lvl1pPr>
          </a:lstStyle>
          <a:p>
            <a:pPr>
              <a:defRPr/>
            </a:pPr>
            <a:endParaRPr lang="en-US" dirty="0"/>
          </a:p>
        </p:txBody>
      </p:sp>
      <p:sp>
        <p:nvSpPr>
          <p:cNvPr id="30723"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863">
              <a:defRPr sz="1200" dirty="0">
                <a:latin typeface="Arial" charset="0"/>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0088" y="4416425"/>
            <a:ext cx="5610225" cy="4181475"/>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863">
              <a:defRPr sz="1200" dirty="0">
                <a:latin typeface="Arial" charset="0"/>
              </a:defRPr>
            </a:lvl1pPr>
          </a:lstStyle>
          <a:p>
            <a:pPr>
              <a:defRPr/>
            </a:pPr>
            <a:endParaRPr lang="en-US" dirty="0"/>
          </a:p>
        </p:txBody>
      </p:sp>
      <p:sp>
        <p:nvSpPr>
          <p:cNvPr id="30727"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863">
              <a:defRPr sz="1200">
                <a:latin typeface="Arial" charset="0"/>
              </a:defRPr>
            </a:lvl1pPr>
          </a:lstStyle>
          <a:p>
            <a:pPr>
              <a:defRPr/>
            </a:pPr>
            <a:fld id="{CED011E7-67C0-41AC-9E60-43DD9CE675E7}" type="slidenum">
              <a:rPr lang="en-US"/>
              <a:pPr>
                <a:defRPr/>
              </a:pPr>
              <a:t>‹#›</a:t>
            </a:fld>
            <a:endParaRPr lang="en-US" dirty="0"/>
          </a:p>
        </p:txBody>
      </p:sp>
    </p:spTree>
    <p:extLst>
      <p:ext uri="{BB962C8B-B14F-4D97-AF65-F5344CB8AC3E}">
        <p14:creationId xmlns:p14="http://schemas.microsoft.com/office/powerpoint/2010/main" val="2205213844"/>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14692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40660-7611-479A-F6E8-AC5BB7A8A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33352-88D3-897B-0A5C-C41A7AB89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F9315-8615-F325-44B9-872E38937342}"/>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62F2F90A-E539-9181-1711-0DF4AFDFC5D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39443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32475-F7D8-D944-6098-081F24FEA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D284C-E7C7-0947-6548-9DFC1597D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3C618-FED7-00C0-9EB8-6FCEB08E173B}"/>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922D6FA4-7195-8796-C84C-5CA84290E60D}"/>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285220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A89DF-7883-70B2-9C2F-2AFBCC229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62723-6007-B40E-9221-AAB0B2399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95082-4274-9968-56E2-B2D76B268ADE}"/>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4BE5FA2-FA6B-4F75-7100-69DE67D41798}"/>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1240375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21987-9FB5-B780-C3B3-6B426812B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6C0E6-4AA6-B237-E5B3-73F1CAF2C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F020F1-9E58-5002-B749-B4CB0BE3168D}"/>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8E2A964F-126D-63BE-3CBB-A1F558B8FF7D}"/>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174918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42781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48385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EC30B-4012-02E4-44C2-DDD5F2C1C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C5F6E-6420-5E57-AD61-D0C7560DE7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282AD-8DE4-A9C1-7E94-23A5D76E0467}"/>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7AA52BF1-3052-B166-94A1-F80784C43412}"/>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537150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60A3A-53ED-DB77-E200-9EB80735D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CF477-1397-7BFA-8459-D5F04435F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B61CB-2106-75BD-19C6-6BB46F90C125}"/>
              </a:ext>
            </a:extLst>
          </p:cNvPr>
          <p:cNvSpPr>
            <a:spLocks noGrp="1"/>
          </p:cNvSpPr>
          <p:nvPr>
            <p:ph type="body" idx="1"/>
          </p:nvPr>
        </p:nvSpPr>
        <p:spPr/>
        <p:txBody>
          <a:bodyPr/>
          <a:lstStyle/>
          <a:p>
            <a:endParaRPr lang="en-US" dirty="0"/>
          </a:p>
        </p:txBody>
      </p:sp>
      <p:sp>
        <p:nvSpPr>
          <p:cNvPr id="6" name="Footer Placeholder 5">
            <a:extLst>
              <a:ext uri="{FF2B5EF4-FFF2-40B4-BE49-F238E27FC236}">
                <a16:creationId xmlns:a16="http://schemas.microsoft.com/office/drawing/2014/main" id="{1532C0AC-F8E4-CAE1-46FA-5E5339EC44C6}"/>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863223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13302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66162-7749-8903-E3C2-85DDEF940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8E06D-BD7A-07F3-E6A2-4CFCE1742E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B82C4C-A584-98C8-94C5-1AA99069CA21}"/>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783D88C-4DFB-250A-432C-307437FA2A2A}"/>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205721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227937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202663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FD140-FB02-1110-4649-B0D8B3F32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EDBE7-1EA1-1393-02F2-C83AA94B3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BA3EB-85DC-1A29-7F7F-31316D5841D6}"/>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71C0494-555D-3215-7559-5DA6B03CFA14}"/>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458121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B498F-C315-3E4B-22AD-B7EEAC720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06EFB-5EB6-3906-416B-F599CFA4B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CCBB2-9421-9D9D-822F-5665E9F3DBDA}"/>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B931F28F-C3AC-832A-9EF9-85741FA37FAD}"/>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79307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D8C55-7343-27D2-09F7-E7CAC7B8B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F97CC-33D2-8A5E-B81F-15A67A53A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FBBF6-E3A4-AD64-CED2-371E1E9496E5}"/>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AAA6B0D0-E604-D160-392F-2AFD79417073}"/>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46662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0B2E3-D8E1-8C5B-F51F-A850EFBCB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BB6A4-186D-B45B-3D0E-6A8378E800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3056B-08B9-B2FC-2A84-57DD56292B4B}"/>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74E1A137-D1E5-4019-A486-20A5A7D193E5}"/>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15674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84383-3CA1-1B3A-E46C-046E36C03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59577-E47F-0419-1DB5-6775CAADD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C0803-A824-E08C-6DDB-D92C46695841}"/>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BA410A9-6EF4-6546-C850-FDDF22900545}"/>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418508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5DA99-F3F4-7B91-B75D-C2B0483AE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37A75-1DFB-10B8-1E32-0CC29D20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81BB8-D832-A96F-F157-53DA13416D12}"/>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AB142FC-C1D2-649E-56D3-ED0412356EBC}"/>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64023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7766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2691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3670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25981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7892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1752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793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7698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7484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dirty="0"/>
            </a:lvl1pPr>
          </a:lstStyle>
          <a:p>
            <a:pPr>
              <a:defRPr/>
            </a:pPr>
            <a:endParaRPr lang="en-US" dirty="0"/>
          </a:p>
        </p:txBody>
      </p:sp>
    </p:spTree>
    <p:extLst>
      <p:ext uri="{BB962C8B-B14F-4D97-AF65-F5344CB8AC3E}">
        <p14:creationId xmlns:p14="http://schemas.microsoft.com/office/powerpoint/2010/main" val="396130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8293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060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2727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7859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dirty="0"/>
          </a:p>
        </p:txBody>
      </p:sp>
      <p:sp>
        <p:nvSpPr>
          <p:cNvPr id="5" name="Footer Placeholder 3"/>
          <p:cNvSpPr>
            <a:spLocks noGrp="1"/>
          </p:cNvSpPr>
          <p:nvPr>
            <p:ph type="ftr" sz="quarter" idx="11"/>
          </p:nvPr>
        </p:nvSpPr>
        <p:spPr/>
        <p:txBody>
          <a:bodyPr/>
          <a:lstStyle/>
          <a:p>
            <a:pPr>
              <a:defRPr/>
            </a:pP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486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dirty="0"/>
          </a:p>
        </p:txBody>
      </p:sp>
      <p:sp>
        <p:nvSpPr>
          <p:cNvPr id="5" name="Footer Placeholder 2"/>
          <p:cNvSpPr>
            <a:spLocks noGrp="1"/>
          </p:cNvSpPr>
          <p:nvPr>
            <p:ph type="ftr" sz="quarter" idx="11"/>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2202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pPr>
              <a:defRPr/>
            </a:pP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525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941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33164620"/>
      </p:ext>
    </p:extLst>
  </p:cSld>
  <p:clrMap bg1="dk1" tx1="lt1" bg2="dk2" tx2="lt2" accent1="accent1" accent2="accent2" accent3="accent3" accent4="accent4" accent5="accent5" accent6="accent6" hlink="hlink" folHlink="folHlink"/>
  <p:sldLayoutIdLst>
    <p:sldLayoutId id="2147484986"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 id="2147484997" r:id="rId12"/>
    <p:sldLayoutId id="2147484998" r:id="rId13"/>
    <p:sldLayoutId id="2147484999" r:id="rId14"/>
    <p:sldLayoutId id="2147485000" r:id="rId15"/>
    <p:sldLayoutId id="2147485001" r:id="rId16"/>
    <p:sldLayoutId id="2147485002" r:id="rId17"/>
    <p:sldLayoutId id="2147485003"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ollier.gov/Collier-County/Advisory-Boards-Authorities/Advisory-Boards/Rural-Golden-Gate-Estates-Restudy-Committee"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304800" y="1828800"/>
            <a:ext cx="8534400" cy="2209800"/>
          </a:xfrm>
        </p:spPr>
        <p:txBody>
          <a:bodyPr/>
          <a:lstStyle/>
          <a:p>
            <a:pPr algn="ctr"/>
            <a:br>
              <a:rPr lang="en-US" sz="3200" b="1" dirty="0"/>
            </a:br>
            <a:r>
              <a:rPr lang="en-US" sz="3600" b="1" dirty="0"/>
              <a:t>Rural Golden Gate Estates Restudy Advisory Committee</a:t>
            </a:r>
            <a:br>
              <a:rPr lang="en-US" sz="3600" b="1" dirty="0"/>
            </a:br>
            <a:r>
              <a:rPr lang="en-US" sz="3600" b="1" dirty="0"/>
              <a:t>Meeting</a:t>
            </a:r>
          </a:p>
        </p:txBody>
      </p:sp>
      <p:sp>
        <p:nvSpPr>
          <p:cNvPr id="7" name="Subtitle 6"/>
          <p:cNvSpPr>
            <a:spLocks noGrp="1"/>
          </p:cNvSpPr>
          <p:nvPr>
            <p:ph type="subTitle" idx="1"/>
          </p:nvPr>
        </p:nvSpPr>
        <p:spPr>
          <a:xfrm>
            <a:off x="457200" y="4876800"/>
            <a:ext cx="8229600" cy="1219200"/>
          </a:xfrm>
        </p:spPr>
        <p:txBody>
          <a:bodyPr>
            <a:normAutofit lnSpcReduction="10000"/>
          </a:bodyPr>
          <a:lstStyle/>
          <a:p>
            <a:pPr>
              <a:defRPr/>
            </a:pPr>
            <a:r>
              <a:rPr lang="en-US" sz="2000" b="1" dirty="0"/>
              <a:t>Growth Management Community Development DEPARTMENT</a:t>
            </a:r>
          </a:p>
          <a:p>
            <a:pPr>
              <a:defRPr/>
            </a:pPr>
            <a:r>
              <a:rPr lang="en-US" sz="2000" b="1" dirty="0"/>
              <a:t>Community Planning and Resiliency Division</a:t>
            </a:r>
          </a:p>
          <a:p>
            <a:pPr>
              <a:defRPr/>
            </a:pPr>
            <a:r>
              <a:rPr lang="en-US" b="1" dirty="0"/>
              <a:t>February 25</a:t>
            </a:r>
            <a:r>
              <a:rPr lang="en-US" sz="2000" b="1" dirty="0"/>
              <a:t>, 2026</a:t>
            </a:r>
          </a:p>
        </p:txBody>
      </p:sp>
      <p:sp>
        <p:nvSpPr>
          <p:cNvPr id="17413" name="TextBox 4"/>
          <p:cNvSpPr txBox="1">
            <a:spLocks noChangeArrowheads="1"/>
          </p:cNvSpPr>
          <p:nvPr/>
        </p:nvSpPr>
        <p:spPr bwMode="auto">
          <a:xfrm>
            <a:off x="5715000" y="1472851"/>
            <a:ext cx="2895600" cy="369887"/>
          </a:xfrm>
          <a:prstGeom prst="rect">
            <a:avLst/>
          </a:prstGeom>
          <a:noFill/>
          <a:ln w="9525">
            <a:noFill/>
            <a:miter lim="800000"/>
            <a:headEnd/>
            <a:tailEnd/>
          </a:ln>
        </p:spPr>
        <p:txBody>
          <a:bodyPr>
            <a:spAutoFit/>
          </a:bodyPr>
          <a:lstStyle/>
          <a:p>
            <a:r>
              <a:rPr lang="en-US" dirty="0">
                <a:latin typeface="Bookman Old Style" pitchFamily="18" charset="0"/>
              </a:rPr>
              <a:t>Collier County | Florida</a:t>
            </a:r>
          </a:p>
        </p:txBody>
      </p:sp>
      <p:pic>
        <p:nvPicPr>
          <p:cNvPr id="8" name="Picture 7">
            <a:extLst>
              <a:ext uri="{FF2B5EF4-FFF2-40B4-BE49-F238E27FC236}">
                <a16:creationId xmlns:a16="http://schemas.microsoft.com/office/drawing/2014/main" id="{9B006E38-5D95-12E8-0ABB-7C7452126968}"/>
              </a:ext>
            </a:extLst>
          </p:cNvPr>
          <p:cNvPicPr>
            <a:picLocks noChangeAspect="1"/>
          </p:cNvPicPr>
          <p:nvPr/>
        </p:nvPicPr>
        <p:blipFill>
          <a:blip r:embed="rId3"/>
          <a:stretch>
            <a:fillRect/>
          </a:stretch>
        </p:blipFill>
        <p:spPr>
          <a:xfrm>
            <a:off x="2365317" y="31526"/>
            <a:ext cx="1927670" cy="1385199"/>
          </a:xfrm>
          <a:prstGeom prst="rect">
            <a:avLst/>
          </a:prstGeom>
        </p:spPr>
      </p:pic>
      <p:pic>
        <p:nvPicPr>
          <p:cNvPr id="10" name="Picture 9">
            <a:extLst>
              <a:ext uri="{FF2B5EF4-FFF2-40B4-BE49-F238E27FC236}">
                <a16:creationId xmlns:a16="http://schemas.microsoft.com/office/drawing/2014/main" id="{CC14CF82-9982-D6D4-63A0-E10D870C4CA3}"/>
              </a:ext>
            </a:extLst>
          </p:cNvPr>
          <p:cNvPicPr>
            <a:picLocks noChangeAspect="1"/>
          </p:cNvPicPr>
          <p:nvPr/>
        </p:nvPicPr>
        <p:blipFill>
          <a:blip r:embed="rId4"/>
          <a:stretch>
            <a:fillRect/>
          </a:stretch>
        </p:blipFill>
        <p:spPr>
          <a:xfrm>
            <a:off x="7284047" y="22583"/>
            <a:ext cx="1788111" cy="1403084"/>
          </a:xfrm>
          <a:prstGeom prst="rect">
            <a:avLst/>
          </a:prstGeom>
        </p:spPr>
      </p:pic>
      <p:pic>
        <p:nvPicPr>
          <p:cNvPr id="12" name="Picture 11">
            <a:extLst>
              <a:ext uri="{FF2B5EF4-FFF2-40B4-BE49-F238E27FC236}">
                <a16:creationId xmlns:a16="http://schemas.microsoft.com/office/drawing/2014/main" id="{8E4B97B6-674A-ECB9-D736-B7FCBB19D184}"/>
              </a:ext>
            </a:extLst>
          </p:cNvPr>
          <p:cNvPicPr>
            <a:picLocks noChangeAspect="1"/>
          </p:cNvPicPr>
          <p:nvPr/>
        </p:nvPicPr>
        <p:blipFill>
          <a:blip r:embed="rId5"/>
          <a:stretch>
            <a:fillRect/>
          </a:stretch>
        </p:blipFill>
        <p:spPr>
          <a:xfrm>
            <a:off x="108685" y="22583"/>
            <a:ext cx="2187130" cy="1386960"/>
          </a:xfrm>
          <a:prstGeom prst="rect">
            <a:avLst/>
          </a:prstGeom>
        </p:spPr>
      </p:pic>
      <p:pic>
        <p:nvPicPr>
          <p:cNvPr id="13" name="Picture 12">
            <a:extLst>
              <a:ext uri="{FF2B5EF4-FFF2-40B4-BE49-F238E27FC236}">
                <a16:creationId xmlns:a16="http://schemas.microsoft.com/office/drawing/2014/main" id="{8AF6B87F-461A-FCA3-513B-30FB7F6160B5}"/>
              </a:ext>
            </a:extLst>
          </p:cNvPr>
          <p:cNvPicPr>
            <a:picLocks noChangeAspect="1"/>
          </p:cNvPicPr>
          <p:nvPr/>
        </p:nvPicPr>
        <p:blipFill>
          <a:blip r:embed="rId6"/>
          <a:stretch>
            <a:fillRect/>
          </a:stretch>
        </p:blipFill>
        <p:spPr>
          <a:xfrm>
            <a:off x="4362489" y="31526"/>
            <a:ext cx="2895600" cy="14041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E093A-BDFC-DD1C-6D7F-68A144BBD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2A946-74FC-AF79-FA69-3E7E2B9DB600}"/>
              </a:ext>
            </a:extLst>
          </p:cNvPr>
          <p:cNvSpPr>
            <a:spLocks noGrp="1"/>
          </p:cNvSpPr>
          <p:nvPr>
            <p:ph type="title"/>
          </p:nvPr>
        </p:nvSpPr>
        <p:spPr>
          <a:xfrm>
            <a:off x="152400" y="0"/>
            <a:ext cx="8839200" cy="918882"/>
          </a:xfrm>
        </p:spPr>
        <p:txBody>
          <a:bodyPr/>
          <a:lstStyle/>
          <a:p>
            <a:pPr algn="ctr" fontAlgn="auto">
              <a:spcAft>
                <a:spcPts val="0"/>
              </a:spcAft>
            </a:pPr>
            <a:r>
              <a:rPr lang="en-US" b="1" dirty="0">
                <a:solidFill>
                  <a:srgbClr val="99CC00"/>
                </a:solidFill>
              </a:rPr>
              <a:t>Goals, Objectives &amp; Policies</a:t>
            </a:r>
          </a:p>
        </p:txBody>
      </p:sp>
      <p:sp>
        <p:nvSpPr>
          <p:cNvPr id="3" name="Content Placeholder 2">
            <a:extLst>
              <a:ext uri="{FF2B5EF4-FFF2-40B4-BE49-F238E27FC236}">
                <a16:creationId xmlns:a16="http://schemas.microsoft.com/office/drawing/2014/main" id="{EB9A590A-E72E-1460-0E74-19819BC84AF2}"/>
              </a:ext>
            </a:extLst>
          </p:cNvPr>
          <p:cNvSpPr>
            <a:spLocks noGrp="1"/>
          </p:cNvSpPr>
          <p:nvPr>
            <p:ph idx="1"/>
          </p:nvPr>
        </p:nvSpPr>
        <p:spPr>
          <a:xfrm>
            <a:off x="76200" y="1097728"/>
            <a:ext cx="8991600" cy="5798372"/>
          </a:xfrm>
        </p:spPr>
        <p:txBody>
          <a:bodyPr>
            <a:normAutofit/>
          </a:bodyPr>
          <a:lstStyle/>
          <a:p>
            <a:pPr marL="0" indent="0">
              <a:buNone/>
            </a:pPr>
            <a:r>
              <a:rPr lang="en-US" sz="2800" b="1" dirty="0">
                <a:solidFill>
                  <a:srgbClr val="99CC00"/>
                </a:solidFill>
              </a:rPr>
              <a:t>GOAL 3:</a:t>
            </a:r>
          </a:p>
          <a:p>
            <a:pPr marL="0" indent="0">
              <a:buNone/>
            </a:pPr>
            <a:r>
              <a:rPr lang="en-US" sz="2800" b="1" dirty="0"/>
              <a:t>TO PROVIDE FOR LIMITED COMMERCIAL SERVICES AND CONDITIONAL USES FOR PURPOSES OF SERVING THE RURAL NEEDS OF GOLDEN GATE ESTATES RESIDENTS, SHORTENING VEHICULAR TRIPS, AND PRESERVING RURAL CHARACTER.</a:t>
            </a:r>
          </a:p>
          <a:p>
            <a:pPr marL="0" indent="0">
              <a:buNone/>
            </a:pPr>
            <a:endParaRPr lang="en-US" sz="2800" b="1" dirty="0"/>
          </a:p>
          <a:p>
            <a:r>
              <a:rPr lang="en-US" sz="2800" b="1" dirty="0"/>
              <a:t>2 Objectives</a:t>
            </a:r>
          </a:p>
          <a:p>
            <a:r>
              <a:rPr lang="en-US" sz="2800" b="1" dirty="0"/>
              <a:t>3 Policies</a:t>
            </a:r>
          </a:p>
          <a:p>
            <a:pPr marL="0" indent="0">
              <a:buNone/>
            </a:pPr>
            <a:endParaRPr lang="en-US" sz="2600" b="1" dirty="0"/>
          </a:p>
        </p:txBody>
      </p:sp>
      <p:sp>
        <p:nvSpPr>
          <p:cNvPr id="9" name="Slide Number Placeholder 8">
            <a:extLst>
              <a:ext uri="{FF2B5EF4-FFF2-40B4-BE49-F238E27FC236}">
                <a16:creationId xmlns:a16="http://schemas.microsoft.com/office/drawing/2014/main" id="{421EB93A-3331-28BB-C54F-D533506DA810}"/>
              </a:ext>
            </a:extLst>
          </p:cNvPr>
          <p:cNvSpPr>
            <a:spLocks noGrp="1"/>
          </p:cNvSpPr>
          <p:nvPr>
            <p:ph type="sldNum" sz="quarter" idx="12"/>
          </p:nvPr>
        </p:nvSpPr>
        <p:spPr>
          <a:xfrm>
            <a:off x="8610600" y="6097012"/>
            <a:ext cx="628813" cy="767687"/>
          </a:xfrm>
        </p:spPr>
        <p:txBody>
          <a:bodyPr/>
          <a:lstStyle/>
          <a:p>
            <a:fld id="{D57F1E4F-1CFF-5643-939E-02111984F565}" type="slidenum">
              <a:rPr lang="en-US" sz="2000" smtClean="0"/>
              <a:t>10</a:t>
            </a:fld>
            <a:endParaRPr lang="en-US" sz="2000" dirty="0"/>
          </a:p>
        </p:txBody>
      </p:sp>
    </p:spTree>
    <p:extLst>
      <p:ext uri="{BB962C8B-B14F-4D97-AF65-F5344CB8AC3E}">
        <p14:creationId xmlns:p14="http://schemas.microsoft.com/office/powerpoint/2010/main" val="326992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94A0B-2497-A626-6C17-B9C1A679E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F1859-47FA-AFEA-F564-97E9BA2BD6B2}"/>
              </a:ext>
            </a:extLst>
          </p:cNvPr>
          <p:cNvSpPr>
            <a:spLocks noGrp="1"/>
          </p:cNvSpPr>
          <p:nvPr>
            <p:ph type="title"/>
          </p:nvPr>
        </p:nvSpPr>
        <p:spPr>
          <a:xfrm>
            <a:off x="152400" y="0"/>
            <a:ext cx="8839200" cy="918882"/>
          </a:xfrm>
        </p:spPr>
        <p:txBody>
          <a:bodyPr/>
          <a:lstStyle/>
          <a:p>
            <a:pPr algn="ctr" fontAlgn="auto">
              <a:spcAft>
                <a:spcPts val="0"/>
              </a:spcAft>
            </a:pPr>
            <a:r>
              <a:rPr lang="en-US" b="1" dirty="0">
                <a:solidFill>
                  <a:srgbClr val="99CC00"/>
                </a:solidFill>
              </a:rPr>
              <a:t>Goals, Objectives &amp; Policies</a:t>
            </a:r>
          </a:p>
        </p:txBody>
      </p:sp>
      <p:sp>
        <p:nvSpPr>
          <p:cNvPr id="3" name="Content Placeholder 2">
            <a:extLst>
              <a:ext uri="{FF2B5EF4-FFF2-40B4-BE49-F238E27FC236}">
                <a16:creationId xmlns:a16="http://schemas.microsoft.com/office/drawing/2014/main" id="{C9B13362-8865-7BAF-406B-3AEBE9332992}"/>
              </a:ext>
            </a:extLst>
          </p:cNvPr>
          <p:cNvSpPr>
            <a:spLocks noGrp="1"/>
          </p:cNvSpPr>
          <p:nvPr>
            <p:ph idx="1"/>
          </p:nvPr>
        </p:nvSpPr>
        <p:spPr>
          <a:xfrm>
            <a:off x="76200" y="1059628"/>
            <a:ext cx="8991600" cy="5798372"/>
          </a:xfrm>
        </p:spPr>
        <p:txBody>
          <a:bodyPr>
            <a:normAutofit/>
          </a:bodyPr>
          <a:lstStyle/>
          <a:p>
            <a:pPr marL="0" indent="0">
              <a:buNone/>
            </a:pPr>
            <a:r>
              <a:rPr lang="en-US" sz="2800" b="1" dirty="0">
                <a:solidFill>
                  <a:srgbClr val="99CC00"/>
                </a:solidFill>
              </a:rPr>
              <a:t>GOAL 4:</a:t>
            </a:r>
          </a:p>
          <a:p>
            <a:pPr marL="0" indent="0">
              <a:buNone/>
            </a:pPr>
            <a:r>
              <a:rPr lang="en-US" sz="2800" b="1" dirty="0"/>
              <a:t>TO PRESERVE THE AREA’S RURAL CHARACTER, AS DEFINED BY LARGE WOODED LOTS, THE KEEPING OF LIVESTOCK, THE ABILITY TO GROW CROPS, WILDLIFE ACTIVITY, ENVIRONMENTAL STEWARDSHIP, LOW-DENSITY RESIDENTIAL DEVELOPMENT, AND LIMITATIONS ON COMMERCIAL AND CONDITIONAL USES.</a:t>
            </a:r>
          </a:p>
          <a:p>
            <a:pPr marL="0" indent="0">
              <a:buNone/>
            </a:pPr>
            <a:endParaRPr lang="en-US" sz="2800" b="1" dirty="0"/>
          </a:p>
          <a:p>
            <a:r>
              <a:rPr lang="en-US" sz="2800" b="1" dirty="0"/>
              <a:t>3 Objectives</a:t>
            </a:r>
          </a:p>
          <a:p>
            <a:r>
              <a:rPr lang="en-US" sz="2800" b="1" dirty="0"/>
              <a:t>16 Policies</a:t>
            </a:r>
          </a:p>
        </p:txBody>
      </p:sp>
      <p:sp>
        <p:nvSpPr>
          <p:cNvPr id="9" name="Slide Number Placeholder 8">
            <a:extLst>
              <a:ext uri="{FF2B5EF4-FFF2-40B4-BE49-F238E27FC236}">
                <a16:creationId xmlns:a16="http://schemas.microsoft.com/office/drawing/2014/main" id="{15BAB5F9-ABA4-D804-AECB-43EB41BFF51D}"/>
              </a:ext>
            </a:extLst>
          </p:cNvPr>
          <p:cNvSpPr>
            <a:spLocks noGrp="1"/>
          </p:cNvSpPr>
          <p:nvPr>
            <p:ph type="sldNum" sz="quarter" idx="12"/>
          </p:nvPr>
        </p:nvSpPr>
        <p:spPr>
          <a:xfrm>
            <a:off x="8610600" y="6090313"/>
            <a:ext cx="628813" cy="767687"/>
          </a:xfrm>
        </p:spPr>
        <p:txBody>
          <a:bodyPr/>
          <a:lstStyle/>
          <a:p>
            <a:fld id="{D57F1E4F-1CFF-5643-939E-02111984F565}" type="slidenum">
              <a:rPr lang="en-US" sz="2000" smtClean="0"/>
              <a:t>11</a:t>
            </a:fld>
            <a:endParaRPr lang="en-US" sz="2000" dirty="0"/>
          </a:p>
        </p:txBody>
      </p:sp>
    </p:spTree>
    <p:extLst>
      <p:ext uri="{BB962C8B-B14F-4D97-AF65-F5344CB8AC3E}">
        <p14:creationId xmlns:p14="http://schemas.microsoft.com/office/powerpoint/2010/main" val="246193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A944B-2E6E-4E9A-15E9-92F2D7863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56E9E-0347-9121-E996-0C0649855EEC}"/>
              </a:ext>
            </a:extLst>
          </p:cNvPr>
          <p:cNvSpPr>
            <a:spLocks noGrp="1"/>
          </p:cNvSpPr>
          <p:nvPr>
            <p:ph type="title"/>
          </p:nvPr>
        </p:nvSpPr>
        <p:spPr>
          <a:xfrm>
            <a:off x="152400" y="0"/>
            <a:ext cx="8839200" cy="918882"/>
          </a:xfrm>
        </p:spPr>
        <p:txBody>
          <a:bodyPr/>
          <a:lstStyle/>
          <a:p>
            <a:pPr algn="ctr" fontAlgn="auto">
              <a:spcAft>
                <a:spcPts val="0"/>
              </a:spcAft>
            </a:pPr>
            <a:r>
              <a:rPr lang="en-US" b="1" dirty="0">
                <a:solidFill>
                  <a:srgbClr val="99CC00"/>
                </a:solidFill>
              </a:rPr>
              <a:t>Goals, Objectives &amp; Policies</a:t>
            </a:r>
          </a:p>
        </p:txBody>
      </p:sp>
      <p:sp>
        <p:nvSpPr>
          <p:cNvPr id="3" name="Content Placeholder 2">
            <a:extLst>
              <a:ext uri="{FF2B5EF4-FFF2-40B4-BE49-F238E27FC236}">
                <a16:creationId xmlns:a16="http://schemas.microsoft.com/office/drawing/2014/main" id="{6E9C73DF-5B84-D8AC-825A-40C84EDDAB9E}"/>
              </a:ext>
            </a:extLst>
          </p:cNvPr>
          <p:cNvSpPr>
            <a:spLocks noGrp="1"/>
          </p:cNvSpPr>
          <p:nvPr>
            <p:ph idx="1"/>
          </p:nvPr>
        </p:nvSpPr>
        <p:spPr>
          <a:xfrm>
            <a:off x="76200" y="1073863"/>
            <a:ext cx="8991600" cy="5798372"/>
          </a:xfrm>
        </p:spPr>
        <p:txBody>
          <a:bodyPr>
            <a:normAutofit/>
          </a:bodyPr>
          <a:lstStyle/>
          <a:p>
            <a:pPr marL="0" indent="0">
              <a:buNone/>
            </a:pPr>
            <a:r>
              <a:rPr lang="en-US" sz="2800" b="1" dirty="0">
                <a:solidFill>
                  <a:srgbClr val="99CC00"/>
                </a:solidFill>
              </a:rPr>
              <a:t>GOAL 5:</a:t>
            </a:r>
          </a:p>
          <a:p>
            <a:pPr marL="0" indent="0">
              <a:buNone/>
            </a:pPr>
            <a:r>
              <a:rPr lang="en-US" sz="2800" b="1" dirty="0"/>
              <a:t>TO PROVIDE FOR A SAFE AND EFFICIENT COUNTY AND LOCAL ROADWAY NETWORK, WHILE AT THE SAME TIME SEEKING TO PRESERVE THE RURAL CHARACTER OF RURAL GOLDEN GATE ESTATES IN FUTURE TRANSPORTATION IMPROVEMENTS WITHIN THE GOLDEN GATE AREA.</a:t>
            </a:r>
          </a:p>
          <a:p>
            <a:pPr marL="0" indent="0">
              <a:buNone/>
            </a:pPr>
            <a:endParaRPr lang="en-US" sz="2800" b="1" dirty="0"/>
          </a:p>
          <a:p>
            <a:r>
              <a:rPr lang="en-US" sz="2800" b="1" dirty="0"/>
              <a:t>3 Objectives</a:t>
            </a:r>
          </a:p>
          <a:p>
            <a:r>
              <a:rPr lang="en-US" sz="2800" b="1" dirty="0"/>
              <a:t>9 Policies</a:t>
            </a:r>
          </a:p>
        </p:txBody>
      </p:sp>
      <p:sp>
        <p:nvSpPr>
          <p:cNvPr id="9" name="Slide Number Placeholder 8">
            <a:extLst>
              <a:ext uri="{FF2B5EF4-FFF2-40B4-BE49-F238E27FC236}">
                <a16:creationId xmlns:a16="http://schemas.microsoft.com/office/drawing/2014/main" id="{6DEC6EBC-4546-C64A-554B-894B32E38650}"/>
              </a:ext>
            </a:extLst>
          </p:cNvPr>
          <p:cNvSpPr>
            <a:spLocks noGrp="1"/>
          </p:cNvSpPr>
          <p:nvPr>
            <p:ph type="sldNum" sz="quarter" idx="12"/>
          </p:nvPr>
        </p:nvSpPr>
        <p:spPr>
          <a:xfrm>
            <a:off x="8553706" y="6090313"/>
            <a:ext cx="628813" cy="767687"/>
          </a:xfrm>
        </p:spPr>
        <p:txBody>
          <a:bodyPr/>
          <a:lstStyle/>
          <a:p>
            <a:fld id="{D57F1E4F-1CFF-5643-939E-02111984F565}" type="slidenum">
              <a:rPr lang="en-US" sz="2000" smtClean="0"/>
              <a:t>12</a:t>
            </a:fld>
            <a:endParaRPr lang="en-US" sz="2000" dirty="0"/>
          </a:p>
        </p:txBody>
      </p:sp>
    </p:spTree>
    <p:extLst>
      <p:ext uri="{BB962C8B-B14F-4D97-AF65-F5344CB8AC3E}">
        <p14:creationId xmlns:p14="http://schemas.microsoft.com/office/powerpoint/2010/main" val="43703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BA6D2-B845-F542-342A-E97101BB0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14A7D-4611-E3B3-9F83-2B24D1A55DF8}"/>
              </a:ext>
            </a:extLst>
          </p:cNvPr>
          <p:cNvSpPr>
            <a:spLocks noGrp="1"/>
          </p:cNvSpPr>
          <p:nvPr>
            <p:ph type="title"/>
          </p:nvPr>
        </p:nvSpPr>
        <p:spPr>
          <a:xfrm>
            <a:off x="152400" y="0"/>
            <a:ext cx="8839200" cy="918882"/>
          </a:xfrm>
        </p:spPr>
        <p:txBody>
          <a:bodyPr/>
          <a:lstStyle/>
          <a:p>
            <a:pPr algn="ctr" fontAlgn="auto">
              <a:spcAft>
                <a:spcPts val="0"/>
              </a:spcAft>
            </a:pPr>
            <a:r>
              <a:rPr lang="en-US" b="1" dirty="0">
                <a:solidFill>
                  <a:srgbClr val="99CC00"/>
                </a:solidFill>
              </a:rPr>
              <a:t>Goals, Objectives &amp; Policies</a:t>
            </a:r>
          </a:p>
        </p:txBody>
      </p:sp>
      <p:sp>
        <p:nvSpPr>
          <p:cNvPr id="3" name="Content Placeholder 2">
            <a:extLst>
              <a:ext uri="{FF2B5EF4-FFF2-40B4-BE49-F238E27FC236}">
                <a16:creationId xmlns:a16="http://schemas.microsoft.com/office/drawing/2014/main" id="{D0D71B07-72B4-FDDD-BBDD-9BAD4B5C36F9}"/>
              </a:ext>
            </a:extLst>
          </p:cNvPr>
          <p:cNvSpPr>
            <a:spLocks noGrp="1"/>
          </p:cNvSpPr>
          <p:nvPr>
            <p:ph idx="1"/>
          </p:nvPr>
        </p:nvSpPr>
        <p:spPr>
          <a:xfrm>
            <a:off x="76200" y="1027808"/>
            <a:ext cx="8991600" cy="5798372"/>
          </a:xfrm>
        </p:spPr>
        <p:txBody>
          <a:bodyPr>
            <a:normAutofit/>
          </a:bodyPr>
          <a:lstStyle/>
          <a:p>
            <a:pPr marL="0" indent="0">
              <a:buNone/>
            </a:pPr>
            <a:r>
              <a:rPr lang="en-US" sz="2800" b="1" dirty="0">
                <a:solidFill>
                  <a:srgbClr val="99CC00"/>
                </a:solidFill>
              </a:rPr>
              <a:t>GOAL 6:</a:t>
            </a:r>
          </a:p>
          <a:p>
            <a:pPr marL="0" indent="0" algn="just">
              <a:buNone/>
            </a:pPr>
            <a:r>
              <a:rPr lang="en-US" sz="2800" b="1" dirty="0"/>
              <a:t>TO PROTECT THE LIVES AND PROPERTY OF THE RESIDENTS OF THE RURAL GOLDEN GATE ESTATES , AS WELL AS THE HEALTH OF THE NATURAL ENVIRONMENT, THROUGH THE PROVISION OF EMERGENCY SERVICES THAT PREPARE FOR, MITIGATE, AND RESPOND TO, NATURAL AND MANMADE DISASTERS.</a:t>
            </a:r>
          </a:p>
          <a:p>
            <a:pPr marL="0" indent="0">
              <a:buNone/>
            </a:pPr>
            <a:endParaRPr lang="en-US" sz="2800" b="1" dirty="0"/>
          </a:p>
          <a:p>
            <a:r>
              <a:rPr lang="en-US" sz="2800" b="1" dirty="0"/>
              <a:t>4 Objectives</a:t>
            </a:r>
          </a:p>
          <a:p>
            <a:r>
              <a:rPr lang="en-US" sz="2800" b="1" dirty="0"/>
              <a:t>12 Policies</a:t>
            </a:r>
          </a:p>
        </p:txBody>
      </p:sp>
      <p:sp>
        <p:nvSpPr>
          <p:cNvPr id="9" name="Slide Number Placeholder 8">
            <a:extLst>
              <a:ext uri="{FF2B5EF4-FFF2-40B4-BE49-F238E27FC236}">
                <a16:creationId xmlns:a16="http://schemas.microsoft.com/office/drawing/2014/main" id="{8BE40AF2-67B3-AF6A-D28D-C9FB79A093A3}"/>
              </a:ext>
            </a:extLst>
          </p:cNvPr>
          <p:cNvSpPr>
            <a:spLocks noGrp="1"/>
          </p:cNvSpPr>
          <p:nvPr>
            <p:ph type="sldNum" sz="quarter" idx="12"/>
          </p:nvPr>
        </p:nvSpPr>
        <p:spPr>
          <a:xfrm>
            <a:off x="8610600" y="6090313"/>
            <a:ext cx="628813" cy="767687"/>
          </a:xfrm>
        </p:spPr>
        <p:txBody>
          <a:bodyPr/>
          <a:lstStyle/>
          <a:p>
            <a:fld id="{D57F1E4F-1CFF-5643-939E-02111984F565}" type="slidenum">
              <a:rPr lang="en-US" sz="2000" smtClean="0"/>
              <a:t>13</a:t>
            </a:fld>
            <a:endParaRPr lang="en-US" sz="2000" dirty="0"/>
          </a:p>
        </p:txBody>
      </p:sp>
    </p:spTree>
    <p:extLst>
      <p:ext uri="{BB962C8B-B14F-4D97-AF65-F5344CB8AC3E}">
        <p14:creationId xmlns:p14="http://schemas.microsoft.com/office/powerpoint/2010/main" val="400859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A611B-AD72-95B3-39B5-A466297A8F07}"/>
            </a:ext>
          </a:extLst>
        </p:cNvPr>
        <p:cNvGrpSpPr/>
        <p:nvPr/>
      </p:nvGrpSpPr>
      <p:grpSpPr>
        <a:xfrm>
          <a:off x="0" y="0"/>
          <a:ext cx="0" cy="0"/>
          <a:chOff x="0" y="0"/>
          <a:chExt cx="0" cy="0"/>
        </a:xfrm>
      </p:grpSpPr>
      <p:pic>
        <p:nvPicPr>
          <p:cNvPr id="3" name="Picture 2" descr="Diagram&#10;&#10;AI-generated content may be incorrect.">
            <a:extLst>
              <a:ext uri="{FF2B5EF4-FFF2-40B4-BE49-F238E27FC236}">
                <a16:creationId xmlns:a16="http://schemas.microsoft.com/office/drawing/2014/main" id="{862642DF-91DE-E5D9-F42B-5E7BDE161BD5}"/>
              </a:ext>
            </a:extLst>
          </p:cNvPr>
          <p:cNvPicPr>
            <a:picLocks noChangeAspect="1"/>
          </p:cNvPicPr>
          <p:nvPr/>
        </p:nvPicPr>
        <p:blipFill>
          <a:blip r:embed="rId2"/>
          <a:stretch>
            <a:fillRect/>
          </a:stretch>
        </p:blipFill>
        <p:spPr>
          <a:xfrm rot="5400000">
            <a:off x="3269189" y="1017271"/>
            <a:ext cx="6705598" cy="4823458"/>
          </a:xfrm>
          <a:prstGeom prst="rect">
            <a:avLst/>
          </a:prstGeom>
        </p:spPr>
      </p:pic>
      <p:sp>
        <p:nvSpPr>
          <p:cNvPr id="2" name="Title 1">
            <a:extLst>
              <a:ext uri="{FF2B5EF4-FFF2-40B4-BE49-F238E27FC236}">
                <a16:creationId xmlns:a16="http://schemas.microsoft.com/office/drawing/2014/main" id="{D1064378-6F90-D46E-0F90-CF39AF7F97ED}"/>
              </a:ext>
            </a:extLst>
          </p:cNvPr>
          <p:cNvSpPr>
            <a:spLocks noGrp="1"/>
          </p:cNvSpPr>
          <p:nvPr>
            <p:ph type="title"/>
          </p:nvPr>
        </p:nvSpPr>
        <p:spPr>
          <a:xfrm>
            <a:off x="-609600" y="76201"/>
            <a:ext cx="5265334" cy="918882"/>
          </a:xfrm>
        </p:spPr>
        <p:txBody>
          <a:bodyPr/>
          <a:lstStyle/>
          <a:p>
            <a:pPr algn="ctr"/>
            <a:r>
              <a:rPr lang="en-US" sz="2800" b="1" dirty="0">
                <a:solidFill>
                  <a:srgbClr val="99CC00"/>
                </a:solidFill>
              </a:rPr>
              <a:t>Land Use Description</a:t>
            </a:r>
            <a:br>
              <a:rPr lang="en-US" sz="2800" b="1" dirty="0">
                <a:solidFill>
                  <a:srgbClr val="99CC00"/>
                </a:solidFill>
              </a:rPr>
            </a:br>
            <a:r>
              <a:rPr lang="en-US" sz="2800" b="1" dirty="0">
                <a:solidFill>
                  <a:srgbClr val="99CC00"/>
                </a:solidFill>
              </a:rPr>
              <a:t>Section</a:t>
            </a:r>
          </a:p>
        </p:txBody>
      </p:sp>
      <p:sp>
        <p:nvSpPr>
          <p:cNvPr id="8" name="TextBox 7">
            <a:extLst>
              <a:ext uri="{FF2B5EF4-FFF2-40B4-BE49-F238E27FC236}">
                <a16:creationId xmlns:a16="http://schemas.microsoft.com/office/drawing/2014/main" id="{62062E5F-D3F2-C8AA-8DE5-B748993270D9}"/>
              </a:ext>
            </a:extLst>
          </p:cNvPr>
          <p:cNvSpPr txBox="1"/>
          <p:nvPr/>
        </p:nvSpPr>
        <p:spPr>
          <a:xfrm>
            <a:off x="129542" y="1677945"/>
            <a:ext cx="3604258" cy="1631216"/>
          </a:xfrm>
          <a:prstGeom prst="rect">
            <a:avLst/>
          </a:prstGeom>
          <a:noFill/>
        </p:spPr>
        <p:txBody>
          <a:bodyPr wrap="square">
            <a:spAutoFit/>
          </a:bodyPr>
          <a:lstStyle/>
          <a:p>
            <a:r>
              <a:rPr lang="en-US" sz="2000" b="1" dirty="0">
                <a:solidFill>
                  <a:srgbClr val="99CC00"/>
                </a:solidFill>
              </a:rPr>
              <a:t>Residential Density</a:t>
            </a:r>
          </a:p>
          <a:p>
            <a:pPr marL="285750" indent="-285750">
              <a:buFont typeface="Arial" panose="020B0604020202020204" pitchFamily="34" charset="0"/>
              <a:buChar char="•"/>
            </a:pPr>
            <a:r>
              <a:rPr lang="en-US" sz="2000" dirty="0"/>
              <a:t>1 dwelling unit per 2.25 acres</a:t>
            </a:r>
          </a:p>
          <a:p>
            <a:pPr marL="285750" indent="-285750">
              <a:buFont typeface="Arial" panose="020B0604020202020204" pitchFamily="34" charset="0"/>
              <a:buChar char="•"/>
            </a:pPr>
            <a:r>
              <a:rPr lang="en-US" sz="2000" dirty="0"/>
              <a:t>Exception for legal non-conforming lots</a:t>
            </a:r>
          </a:p>
        </p:txBody>
      </p:sp>
      <p:sp>
        <p:nvSpPr>
          <p:cNvPr id="12" name="TextBox 11">
            <a:extLst>
              <a:ext uri="{FF2B5EF4-FFF2-40B4-BE49-F238E27FC236}">
                <a16:creationId xmlns:a16="http://schemas.microsoft.com/office/drawing/2014/main" id="{85CABE9A-AA0E-D38A-2D7D-50B82D0E28F9}"/>
              </a:ext>
            </a:extLst>
          </p:cNvPr>
          <p:cNvSpPr txBox="1"/>
          <p:nvPr/>
        </p:nvSpPr>
        <p:spPr>
          <a:xfrm>
            <a:off x="129542" y="3429000"/>
            <a:ext cx="3604258" cy="1938992"/>
          </a:xfrm>
          <a:prstGeom prst="rect">
            <a:avLst/>
          </a:prstGeom>
          <a:noFill/>
        </p:spPr>
        <p:txBody>
          <a:bodyPr wrap="square">
            <a:spAutoFit/>
          </a:bodyPr>
          <a:lstStyle/>
          <a:p>
            <a:r>
              <a:rPr lang="en-US" sz="2000" b="1" dirty="0">
                <a:solidFill>
                  <a:srgbClr val="99CC00"/>
                </a:solidFill>
              </a:rPr>
              <a:t>Prohibited Uses</a:t>
            </a:r>
          </a:p>
          <a:p>
            <a:pPr marL="285750" indent="-285750">
              <a:buFont typeface="Arial" panose="020B0604020202020204" pitchFamily="34" charset="0"/>
              <a:buChar char="•"/>
            </a:pPr>
            <a:r>
              <a:rPr lang="en-US" sz="2000" dirty="0"/>
              <a:t>Multi-family units, duplexes, other structures with </a:t>
            </a:r>
            <a:r>
              <a:rPr lang="en-US" sz="2000" u="sng" dirty="0"/>
              <a:t>&gt;</a:t>
            </a:r>
            <a:r>
              <a:rPr lang="en-US" sz="2000" dirty="0"/>
              <a:t> 2 dwellings, except in Immokalee Rd./4</a:t>
            </a:r>
            <a:r>
              <a:rPr lang="en-US" sz="2000" baseline="30000" dirty="0"/>
              <a:t>th</a:t>
            </a:r>
            <a:r>
              <a:rPr lang="en-US" sz="2000" dirty="0"/>
              <a:t> Street NE Subdistrict</a:t>
            </a:r>
            <a:endParaRPr lang="en-US" sz="2000" u="sng" dirty="0"/>
          </a:p>
        </p:txBody>
      </p:sp>
      <p:sp>
        <p:nvSpPr>
          <p:cNvPr id="13" name="Star: 5 Points 12">
            <a:extLst>
              <a:ext uri="{FF2B5EF4-FFF2-40B4-BE49-F238E27FC236}">
                <a16:creationId xmlns:a16="http://schemas.microsoft.com/office/drawing/2014/main" id="{A19D4481-5E96-D481-A6F2-ACE442FCBE99}"/>
              </a:ext>
            </a:extLst>
          </p:cNvPr>
          <p:cNvSpPr/>
          <p:nvPr/>
        </p:nvSpPr>
        <p:spPr>
          <a:xfrm>
            <a:off x="6553200" y="1828800"/>
            <a:ext cx="152400" cy="152400"/>
          </a:xfrm>
          <a:prstGeom prst="star5">
            <a:avLst/>
          </a:prstGeom>
          <a:solidFill>
            <a:srgbClr val="FF0000"/>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7C95DCB-C1EC-4C36-EC3E-430EDDEA6AD6}"/>
              </a:ext>
            </a:extLst>
          </p:cNvPr>
          <p:cNvSpPr txBox="1"/>
          <p:nvPr/>
        </p:nvSpPr>
        <p:spPr>
          <a:xfrm>
            <a:off x="-35137" y="1134541"/>
            <a:ext cx="3670933" cy="461665"/>
          </a:xfrm>
          <a:prstGeom prst="rect">
            <a:avLst/>
          </a:prstGeom>
          <a:noFill/>
        </p:spPr>
        <p:txBody>
          <a:bodyPr wrap="square" rtlCol="0">
            <a:spAutoFit/>
          </a:bodyPr>
          <a:lstStyle/>
          <a:p>
            <a:r>
              <a:rPr lang="en-US" sz="2400" dirty="0"/>
              <a:t>Estates Designation</a:t>
            </a:r>
          </a:p>
        </p:txBody>
      </p:sp>
    </p:spTree>
    <p:extLst>
      <p:ext uri="{BB962C8B-B14F-4D97-AF65-F5344CB8AC3E}">
        <p14:creationId xmlns:p14="http://schemas.microsoft.com/office/powerpoint/2010/main" val="406366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AI-generated content may be incorrect.">
            <a:extLst>
              <a:ext uri="{FF2B5EF4-FFF2-40B4-BE49-F238E27FC236}">
                <a16:creationId xmlns:a16="http://schemas.microsoft.com/office/drawing/2014/main" id="{A59CC4A5-EF76-A778-D7E9-FFD70F150C19}"/>
              </a:ext>
            </a:extLst>
          </p:cNvPr>
          <p:cNvPicPr>
            <a:picLocks noChangeAspect="1"/>
          </p:cNvPicPr>
          <p:nvPr/>
        </p:nvPicPr>
        <p:blipFill>
          <a:blip r:embed="rId3"/>
          <a:stretch>
            <a:fillRect/>
          </a:stretch>
        </p:blipFill>
        <p:spPr>
          <a:xfrm rot="5400000">
            <a:off x="3249805" y="1017396"/>
            <a:ext cx="6705598" cy="4823208"/>
          </a:xfrm>
          <a:prstGeom prst="rect">
            <a:avLst/>
          </a:prstGeom>
        </p:spPr>
      </p:pic>
      <p:sp>
        <p:nvSpPr>
          <p:cNvPr id="8" name="Title 1">
            <a:extLst>
              <a:ext uri="{FF2B5EF4-FFF2-40B4-BE49-F238E27FC236}">
                <a16:creationId xmlns:a16="http://schemas.microsoft.com/office/drawing/2014/main" id="{CDEE6809-1E68-5F4F-1F07-35B45AD37781}"/>
              </a:ext>
            </a:extLst>
          </p:cNvPr>
          <p:cNvSpPr>
            <a:spLocks noGrp="1"/>
          </p:cNvSpPr>
          <p:nvPr>
            <p:ph type="title"/>
          </p:nvPr>
        </p:nvSpPr>
        <p:spPr>
          <a:xfrm>
            <a:off x="-803867" y="-83330"/>
            <a:ext cx="5265334" cy="918882"/>
          </a:xfrm>
        </p:spPr>
        <p:txBody>
          <a:bodyPr/>
          <a:lstStyle/>
          <a:p>
            <a:pPr algn="ctr"/>
            <a:r>
              <a:rPr lang="en-US" sz="2800" b="1" dirty="0">
                <a:solidFill>
                  <a:srgbClr val="99CC00"/>
                </a:solidFill>
              </a:rPr>
              <a:t>Land Use Description</a:t>
            </a:r>
          </a:p>
        </p:txBody>
      </p:sp>
      <p:sp>
        <p:nvSpPr>
          <p:cNvPr id="12" name="TextBox 11">
            <a:extLst>
              <a:ext uri="{FF2B5EF4-FFF2-40B4-BE49-F238E27FC236}">
                <a16:creationId xmlns:a16="http://schemas.microsoft.com/office/drawing/2014/main" id="{5B1A17A8-0C99-6C7F-C662-512D81C64B39}"/>
              </a:ext>
            </a:extLst>
          </p:cNvPr>
          <p:cNvSpPr txBox="1"/>
          <p:nvPr/>
        </p:nvSpPr>
        <p:spPr>
          <a:xfrm>
            <a:off x="-16330" y="897676"/>
            <a:ext cx="4572000" cy="1200329"/>
          </a:xfrm>
          <a:prstGeom prst="rect">
            <a:avLst/>
          </a:prstGeom>
          <a:noFill/>
        </p:spPr>
        <p:txBody>
          <a:bodyPr wrap="square">
            <a:spAutoFit/>
          </a:bodyPr>
          <a:lstStyle/>
          <a:p>
            <a:br>
              <a:rPr lang="en-US" dirty="0"/>
            </a:br>
            <a:r>
              <a:rPr lang="en-US" dirty="0"/>
              <a:t>• prevent strip commercial development </a:t>
            </a:r>
            <a:br>
              <a:rPr lang="en-US" dirty="0"/>
            </a:br>
            <a:r>
              <a:rPr lang="en-US" dirty="0"/>
              <a:t>• control traffic impacts </a:t>
            </a:r>
            <a:br>
              <a:rPr lang="en-US" dirty="0"/>
            </a:br>
            <a:r>
              <a:rPr lang="en-US" dirty="0"/>
              <a:t>• preserve rural character</a:t>
            </a:r>
          </a:p>
        </p:txBody>
      </p:sp>
      <p:sp>
        <p:nvSpPr>
          <p:cNvPr id="14" name="TextBox 13">
            <a:extLst>
              <a:ext uri="{FF2B5EF4-FFF2-40B4-BE49-F238E27FC236}">
                <a16:creationId xmlns:a16="http://schemas.microsoft.com/office/drawing/2014/main" id="{8FE65702-1C35-50D4-B6A0-97BA50A9FCE7}"/>
              </a:ext>
            </a:extLst>
          </p:cNvPr>
          <p:cNvSpPr txBox="1"/>
          <p:nvPr/>
        </p:nvSpPr>
        <p:spPr>
          <a:xfrm>
            <a:off x="-46578" y="4999690"/>
            <a:ext cx="4597120" cy="1754326"/>
          </a:xfrm>
          <a:prstGeom prst="rect">
            <a:avLst/>
          </a:prstGeom>
          <a:noFill/>
        </p:spPr>
        <p:txBody>
          <a:bodyPr wrap="square">
            <a:spAutoFit/>
          </a:bodyPr>
          <a:lstStyle/>
          <a:p>
            <a:r>
              <a:rPr lang="en-US" dirty="0"/>
              <a:t>• Bars &amp; liquor stores </a:t>
            </a:r>
            <a:br>
              <a:rPr lang="en-US" dirty="0"/>
            </a:br>
            <a:r>
              <a:rPr lang="en-US" dirty="0"/>
              <a:t>• Hospitals </a:t>
            </a:r>
            <a:br>
              <a:rPr lang="en-US" dirty="0"/>
            </a:br>
            <a:r>
              <a:rPr lang="en-US" dirty="0"/>
              <a:t>• Schools &amp; libraries </a:t>
            </a:r>
            <a:br>
              <a:rPr lang="en-US" dirty="0"/>
            </a:br>
            <a:r>
              <a:rPr lang="en-US" dirty="0"/>
              <a:t>• Shooting ranges </a:t>
            </a:r>
            <a:br>
              <a:rPr lang="en-US" dirty="0"/>
            </a:br>
            <a:r>
              <a:rPr lang="en-US" dirty="0"/>
              <a:t>• Waste facilities </a:t>
            </a:r>
            <a:br>
              <a:rPr lang="en-US" dirty="0"/>
            </a:br>
            <a:r>
              <a:rPr lang="en-US" dirty="0"/>
              <a:t>• Homeless shelters</a:t>
            </a:r>
          </a:p>
        </p:txBody>
      </p:sp>
      <p:sp>
        <p:nvSpPr>
          <p:cNvPr id="16" name="TextBox 15">
            <a:extLst>
              <a:ext uri="{FF2B5EF4-FFF2-40B4-BE49-F238E27FC236}">
                <a16:creationId xmlns:a16="http://schemas.microsoft.com/office/drawing/2014/main" id="{E3C50A68-158C-7767-D470-82F9358C6F6B}"/>
              </a:ext>
            </a:extLst>
          </p:cNvPr>
          <p:cNvSpPr txBox="1"/>
          <p:nvPr/>
        </p:nvSpPr>
        <p:spPr>
          <a:xfrm>
            <a:off x="-46578" y="4675608"/>
            <a:ext cx="4597120" cy="369332"/>
          </a:xfrm>
          <a:prstGeom prst="rect">
            <a:avLst/>
          </a:prstGeom>
          <a:noFill/>
        </p:spPr>
        <p:txBody>
          <a:bodyPr wrap="square">
            <a:spAutoFit/>
          </a:bodyPr>
          <a:lstStyle/>
          <a:p>
            <a:r>
              <a:rPr lang="en-US" b="1" dirty="0">
                <a:solidFill>
                  <a:srgbClr val="99CC00"/>
                </a:solidFill>
              </a:rPr>
              <a:t>Prohibited Uses</a:t>
            </a:r>
          </a:p>
        </p:txBody>
      </p:sp>
      <p:sp>
        <p:nvSpPr>
          <p:cNvPr id="18" name="TextBox 17">
            <a:extLst>
              <a:ext uri="{FF2B5EF4-FFF2-40B4-BE49-F238E27FC236}">
                <a16:creationId xmlns:a16="http://schemas.microsoft.com/office/drawing/2014/main" id="{35E558B0-2EA6-A724-D89B-A5C52F20FCCE}"/>
              </a:ext>
            </a:extLst>
          </p:cNvPr>
          <p:cNvSpPr txBox="1"/>
          <p:nvPr/>
        </p:nvSpPr>
        <p:spPr>
          <a:xfrm>
            <a:off x="-28575" y="2424633"/>
            <a:ext cx="4597120" cy="2308324"/>
          </a:xfrm>
          <a:prstGeom prst="rect">
            <a:avLst/>
          </a:prstGeom>
          <a:noFill/>
        </p:spPr>
        <p:txBody>
          <a:bodyPr wrap="square">
            <a:spAutoFit/>
          </a:bodyPr>
          <a:lstStyle/>
          <a:p>
            <a:r>
              <a:rPr lang="en-US" dirty="0"/>
              <a:t>• Small buildings</a:t>
            </a:r>
            <a:br>
              <a:rPr lang="en-US" dirty="0"/>
            </a:br>
            <a:r>
              <a:rPr lang="en-US" dirty="0"/>
              <a:t>• One-story buildings </a:t>
            </a:r>
            <a:br>
              <a:rPr lang="en-US" dirty="0"/>
            </a:br>
            <a:r>
              <a:rPr lang="en-US" dirty="0"/>
              <a:t>• Rural architecture (Old Florida style) </a:t>
            </a:r>
            <a:br>
              <a:rPr lang="en-US" dirty="0"/>
            </a:br>
            <a:r>
              <a:rPr lang="en-US" dirty="0"/>
              <a:t>• Shared parking and access </a:t>
            </a:r>
            <a:br>
              <a:rPr lang="en-US" dirty="0"/>
            </a:br>
            <a:r>
              <a:rPr lang="en-US" dirty="0"/>
              <a:t>• Heavy landscaping buffers </a:t>
            </a:r>
            <a:br>
              <a:rPr lang="en-US" dirty="0"/>
            </a:br>
            <a:r>
              <a:rPr lang="en-US" dirty="0"/>
              <a:t>• Pedestrian walkways </a:t>
            </a:r>
            <a:br>
              <a:rPr lang="en-US" dirty="0"/>
            </a:br>
            <a:r>
              <a:rPr lang="en-US" dirty="0"/>
              <a:t>• Limited drive-throughs (banks only) </a:t>
            </a:r>
            <a:br>
              <a:rPr lang="en-US" dirty="0"/>
            </a:br>
            <a:r>
              <a:rPr lang="en-US" dirty="0"/>
              <a:t>• Unified architectural theme</a:t>
            </a:r>
          </a:p>
        </p:txBody>
      </p:sp>
      <p:sp>
        <p:nvSpPr>
          <p:cNvPr id="20" name="TextBox 19">
            <a:extLst>
              <a:ext uri="{FF2B5EF4-FFF2-40B4-BE49-F238E27FC236}">
                <a16:creationId xmlns:a16="http://schemas.microsoft.com/office/drawing/2014/main" id="{EEDDE5AB-EB0C-9CC2-A0E3-65CD8FC710DA}"/>
              </a:ext>
            </a:extLst>
          </p:cNvPr>
          <p:cNvSpPr txBox="1"/>
          <p:nvPr/>
        </p:nvSpPr>
        <p:spPr>
          <a:xfrm>
            <a:off x="-56103" y="2104001"/>
            <a:ext cx="4823208" cy="369332"/>
          </a:xfrm>
          <a:prstGeom prst="rect">
            <a:avLst/>
          </a:prstGeom>
          <a:noFill/>
        </p:spPr>
        <p:txBody>
          <a:bodyPr wrap="square">
            <a:spAutoFit/>
          </a:bodyPr>
          <a:lstStyle/>
          <a:p>
            <a:r>
              <a:rPr lang="en-US" b="1" dirty="0">
                <a:solidFill>
                  <a:srgbClr val="99CC00"/>
                </a:solidFill>
              </a:rPr>
              <a:t>Design</a:t>
            </a:r>
          </a:p>
        </p:txBody>
      </p:sp>
      <p:sp>
        <p:nvSpPr>
          <p:cNvPr id="22" name="TextBox 21">
            <a:extLst>
              <a:ext uri="{FF2B5EF4-FFF2-40B4-BE49-F238E27FC236}">
                <a16:creationId xmlns:a16="http://schemas.microsoft.com/office/drawing/2014/main" id="{F40D09E5-1E38-6F21-9F9B-0009E7744FB2}"/>
              </a:ext>
            </a:extLst>
          </p:cNvPr>
          <p:cNvSpPr txBox="1"/>
          <p:nvPr/>
        </p:nvSpPr>
        <p:spPr>
          <a:xfrm>
            <a:off x="-56103" y="520565"/>
            <a:ext cx="4823208" cy="646331"/>
          </a:xfrm>
          <a:prstGeom prst="rect">
            <a:avLst/>
          </a:prstGeom>
          <a:noFill/>
        </p:spPr>
        <p:txBody>
          <a:bodyPr wrap="square">
            <a:spAutoFit/>
          </a:bodyPr>
          <a:lstStyle/>
          <a:p>
            <a:r>
              <a:rPr lang="en-US" b="1" dirty="0">
                <a:solidFill>
                  <a:srgbClr val="99CC00"/>
                </a:solidFill>
              </a:rPr>
              <a:t>Commercial uses are clustered </a:t>
            </a:r>
          </a:p>
          <a:p>
            <a:r>
              <a:rPr lang="en-US" b="1" dirty="0">
                <a:solidFill>
                  <a:srgbClr val="99CC00"/>
                </a:solidFill>
              </a:rPr>
              <a:t>at major intersections to: </a:t>
            </a:r>
          </a:p>
        </p:txBody>
      </p:sp>
      <p:sp>
        <p:nvSpPr>
          <p:cNvPr id="23" name="Oval 22">
            <a:extLst>
              <a:ext uri="{FF2B5EF4-FFF2-40B4-BE49-F238E27FC236}">
                <a16:creationId xmlns:a16="http://schemas.microsoft.com/office/drawing/2014/main" id="{32B624BC-5B8B-2D51-2BCA-102C7FD8164F}"/>
              </a:ext>
            </a:extLst>
          </p:cNvPr>
          <p:cNvSpPr/>
          <p:nvPr/>
        </p:nvSpPr>
        <p:spPr>
          <a:xfrm>
            <a:off x="6400800" y="2667000"/>
            <a:ext cx="76200" cy="1524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4A2A019-336E-0D08-FE15-A278DCCA5D37}"/>
              </a:ext>
            </a:extLst>
          </p:cNvPr>
          <p:cNvSpPr/>
          <p:nvPr/>
        </p:nvSpPr>
        <p:spPr>
          <a:xfrm>
            <a:off x="6400800" y="2667000"/>
            <a:ext cx="152400" cy="152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F96C5C8-8A9E-A149-483E-990582C6D99D}"/>
              </a:ext>
            </a:extLst>
          </p:cNvPr>
          <p:cNvSpPr/>
          <p:nvPr/>
        </p:nvSpPr>
        <p:spPr>
          <a:xfrm>
            <a:off x="7239000" y="2667000"/>
            <a:ext cx="152400" cy="152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E1C11F2-1332-01BE-1BB4-4A2BA626D105}"/>
              </a:ext>
            </a:extLst>
          </p:cNvPr>
          <p:cNvSpPr/>
          <p:nvPr/>
        </p:nvSpPr>
        <p:spPr>
          <a:xfrm>
            <a:off x="7239000" y="520565"/>
            <a:ext cx="152400" cy="152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71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D4E7F-2DD9-9DF6-F378-C1EC23A83479}"/>
            </a:ext>
          </a:extLst>
        </p:cNvPr>
        <p:cNvGrpSpPr/>
        <p:nvPr/>
      </p:nvGrpSpPr>
      <p:grpSpPr>
        <a:xfrm>
          <a:off x="0" y="0"/>
          <a:ext cx="0" cy="0"/>
          <a:chOff x="0" y="0"/>
          <a:chExt cx="0" cy="0"/>
        </a:xfrm>
      </p:grpSpPr>
      <p:pic>
        <p:nvPicPr>
          <p:cNvPr id="3" name="Picture 2" descr="Diagram&#10;&#10;AI-generated content may be incorrect.">
            <a:extLst>
              <a:ext uri="{FF2B5EF4-FFF2-40B4-BE49-F238E27FC236}">
                <a16:creationId xmlns:a16="http://schemas.microsoft.com/office/drawing/2014/main" id="{335FCDB9-844B-252B-CB30-EFF73A713B72}"/>
              </a:ext>
            </a:extLst>
          </p:cNvPr>
          <p:cNvPicPr>
            <a:picLocks noChangeAspect="1"/>
          </p:cNvPicPr>
          <p:nvPr/>
        </p:nvPicPr>
        <p:blipFill>
          <a:blip r:embed="rId3"/>
          <a:stretch>
            <a:fillRect/>
          </a:stretch>
        </p:blipFill>
        <p:spPr>
          <a:xfrm rot="5400000">
            <a:off x="3560592" y="1251733"/>
            <a:ext cx="6705598" cy="4354533"/>
          </a:xfrm>
          <a:prstGeom prst="rect">
            <a:avLst/>
          </a:prstGeom>
        </p:spPr>
      </p:pic>
      <p:sp>
        <p:nvSpPr>
          <p:cNvPr id="2" name="Content Placeholder 3">
            <a:extLst>
              <a:ext uri="{FF2B5EF4-FFF2-40B4-BE49-F238E27FC236}">
                <a16:creationId xmlns:a16="http://schemas.microsoft.com/office/drawing/2014/main" id="{8157A9B3-AD6B-26C6-5B98-5120B1495D06}"/>
              </a:ext>
            </a:extLst>
          </p:cNvPr>
          <p:cNvSpPr txBox="1">
            <a:spLocks/>
          </p:cNvSpPr>
          <p:nvPr/>
        </p:nvSpPr>
        <p:spPr>
          <a:xfrm>
            <a:off x="-6699" y="609600"/>
            <a:ext cx="4850842" cy="44862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spcBef>
                <a:spcPts val="0"/>
              </a:spcBef>
              <a:buFont typeface="Symbol" panose="05050102010706020507" pitchFamily="18" charset="2"/>
              <a:buChar char=""/>
            </a:pPr>
            <a:r>
              <a:rPr lang="en-US" sz="1800" dirty="0">
                <a:ea typeface="Calibri" panose="020F0502020204030204" pitchFamily="34" charset="0"/>
                <a:cs typeface="Times New Roman" panose="02020603050405020304" pitchFamily="18" charset="0"/>
              </a:rPr>
              <a:t>Randall Blvd </a:t>
            </a:r>
            <a:r>
              <a:rPr lang="en-US" sz="1800" dirty="0" err="1">
                <a:ea typeface="Calibri" panose="020F0502020204030204" pitchFamily="34" charset="0"/>
                <a:cs typeface="Times New Roman" panose="02020603050405020304" pitchFamily="18" charset="0"/>
              </a:rPr>
              <a:t>Com’l</a:t>
            </a:r>
            <a:r>
              <a:rPr lang="en-US" sz="1800" dirty="0">
                <a:ea typeface="Calibri" panose="020F0502020204030204" pitchFamily="34" charset="0"/>
                <a:cs typeface="Times New Roman" panose="02020603050405020304" pitchFamily="18" charset="0"/>
              </a:rPr>
              <a:t> Sub. - Randall Blvd/Immokalee Rd (Randall Blvd Ctr and Mir Mar PUDs, “E” CU fire station, mostly E; companion DCA)</a:t>
            </a:r>
          </a:p>
          <a:p>
            <a:pPr lvl="0">
              <a:spcBef>
                <a:spcPts val="0"/>
              </a:spcBef>
              <a:buFont typeface="Symbol" panose="05050102010706020507" pitchFamily="18" charset="2"/>
              <a:buChar char=""/>
            </a:pPr>
            <a:endParaRPr lang="en-US" sz="1800" dirty="0">
              <a:ea typeface="Calibri" panose="020F0502020204030204" pitchFamily="34" charset="0"/>
              <a:cs typeface="Times New Roman" panose="02020603050405020304" pitchFamily="18" charset="0"/>
            </a:endParaRPr>
          </a:p>
          <a:p>
            <a:pPr lvl="0">
              <a:spcBef>
                <a:spcPts val="0"/>
              </a:spcBef>
              <a:buFont typeface="Symbol" panose="05050102010706020507" pitchFamily="18" charset="2"/>
              <a:buChar char=""/>
            </a:pPr>
            <a:r>
              <a:rPr lang="en-US" sz="1800" dirty="0">
                <a:ea typeface="Calibri" panose="020F0502020204030204" pitchFamily="34" charset="0"/>
                <a:cs typeface="Times New Roman" panose="02020603050405020304" pitchFamily="18" charset="0"/>
              </a:rPr>
              <a:t>Estates Shopping Ctr Sub. - </a:t>
            </a:r>
            <a:r>
              <a:rPr lang="en-US" sz="1800" dirty="0" err="1">
                <a:ea typeface="Calibri" panose="020F0502020204030204" pitchFamily="34" charset="0"/>
                <a:cs typeface="Times New Roman" panose="02020603050405020304" pitchFamily="18" charset="0"/>
              </a:rPr>
              <a:t>GGBlvd</a:t>
            </a:r>
            <a:r>
              <a:rPr lang="en-US" sz="1800" dirty="0">
                <a:ea typeface="Calibri" panose="020F0502020204030204" pitchFamily="34" charset="0"/>
                <a:cs typeface="Times New Roman" panose="02020603050405020304" pitchFamily="18" charset="0"/>
              </a:rPr>
              <a:t>/Wilson Blvd NW quad. (Estates Shopping Center PUD)</a:t>
            </a:r>
          </a:p>
          <a:p>
            <a:pPr lvl="0">
              <a:spcBef>
                <a:spcPts val="0"/>
              </a:spcBef>
              <a:buFont typeface="Symbol" panose="05050102010706020507" pitchFamily="18" charset="2"/>
              <a:buChar char=""/>
            </a:pPr>
            <a:endParaRPr lang="en-US" sz="1800" dirty="0">
              <a:ea typeface="Calibri" panose="020F0502020204030204" pitchFamily="34" charset="0"/>
              <a:cs typeface="Times New Roman" panose="02020603050405020304" pitchFamily="18" charset="0"/>
            </a:endParaRPr>
          </a:p>
          <a:p>
            <a:pPr fontAlgn="auto">
              <a:spcBef>
                <a:spcPts val="0"/>
              </a:spcBef>
              <a:buFont typeface="Symbol" panose="05050102010706020507" pitchFamily="18" charset="2"/>
              <a:buChar char=""/>
            </a:pPr>
            <a:r>
              <a:rPr lang="en-US" sz="1800" dirty="0">
                <a:ea typeface="Calibri" panose="020F0502020204030204" pitchFamily="34" charset="0"/>
                <a:cs typeface="Times New Roman" panose="02020603050405020304" pitchFamily="18" charset="0"/>
              </a:rPr>
              <a:t>Immokalee Rd/4</a:t>
            </a:r>
            <a:r>
              <a:rPr lang="en-US" sz="1800" baseline="30000" dirty="0">
                <a:ea typeface="Calibri" panose="020F0502020204030204" pitchFamily="34" charset="0"/>
                <a:cs typeface="Times New Roman" panose="02020603050405020304" pitchFamily="18" charset="0"/>
              </a:rPr>
              <a:t>th</a:t>
            </a:r>
            <a:r>
              <a:rPr lang="en-US" sz="1800" dirty="0">
                <a:ea typeface="Calibri" panose="020F0502020204030204" pitchFamily="34" charset="0"/>
                <a:cs typeface="Times New Roman" panose="02020603050405020304" pitchFamily="18" charset="0"/>
              </a:rPr>
              <a:t> Street N.E. MUS (Randall Curve PUD)</a:t>
            </a:r>
          </a:p>
          <a:p>
            <a:pPr fontAlgn="auto">
              <a:spcBef>
                <a:spcPts val="0"/>
              </a:spcBef>
              <a:buFont typeface="Symbol" panose="05050102010706020507" pitchFamily="18" charset="2"/>
              <a:buChar char=""/>
            </a:pPr>
            <a:endParaRPr lang="en-US" sz="1800" dirty="0">
              <a:ea typeface="Calibri" panose="020F0502020204030204" pitchFamily="34" charset="0"/>
              <a:cs typeface="Times New Roman" panose="02020603050405020304" pitchFamily="18" charset="0"/>
            </a:endParaRPr>
          </a:p>
          <a:p>
            <a:pPr fontAlgn="auto">
              <a:spcBef>
                <a:spcPts val="0"/>
              </a:spcBef>
              <a:buFont typeface="Symbol" panose="05050102010706020507" pitchFamily="18" charset="2"/>
              <a:buChar char=""/>
            </a:pPr>
            <a:r>
              <a:rPr lang="en-US" sz="1800" dirty="0">
                <a:ea typeface="Calibri" panose="020F0502020204030204" pitchFamily="34" charset="0"/>
                <a:cs typeface="Times New Roman" panose="02020603050405020304" pitchFamily="18" charset="0"/>
              </a:rPr>
              <a:t>Immokalee Rd-Estates </a:t>
            </a:r>
            <a:r>
              <a:rPr lang="en-US" sz="1800" dirty="0" err="1">
                <a:ea typeface="Calibri" panose="020F0502020204030204" pitchFamily="34" charset="0"/>
                <a:cs typeface="Times New Roman" panose="02020603050405020304" pitchFamily="18" charset="0"/>
              </a:rPr>
              <a:t>Com’l</a:t>
            </a:r>
            <a:r>
              <a:rPr lang="en-US" sz="1800" dirty="0">
                <a:ea typeface="Calibri" panose="020F0502020204030204" pitchFamily="34" charset="0"/>
                <a:cs typeface="Times New Roman" panose="02020603050405020304" pitchFamily="18" charset="0"/>
              </a:rPr>
              <a:t> Sub. – Immokalee Rd between Randall Blvd &amp; Oil Well Rd, opposite </a:t>
            </a:r>
            <a:r>
              <a:rPr lang="en-US" sz="1800" dirty="0" err="1">
                <a:ea typeface="Calibri" panose="020F0502020204030204" pitchFamily="34" charset="0"/>
                <a:cs typeface="Times New Roman" panose="02020603050405020304" pitchFamily="18" charset="0"/>
              </a:rPr>
              <a:t>Orangetree</a:t>
            </a:r>
            <a:r>
              <a:rPr lang="en-US" sz="1800" dirty="0">
                <a:ea typeface="Calibri" panose="020F0502020204030204" pitchFamily="34" charset="0"/>
                <a:cs typeface="Times New Roman" panose="02020603050405020304" pitchFamily="18" charset="0"/>
              </a:rPr>
              <a:t> PUD (BCHD I PUD)</a:t>
            </a:r>
          </a:p>
          <a:p>
            <a:pPr fontAlgn="auto">
              <a:spcBef>
                <a:spcPts val="0"/>
              </a:spcBef>
              <a:buFont typeface="Symbol" panose="05050102010706020507" pitchFamily="18" charset="2"/>
              <a:buChar char=""/>
            </a:pPr>
            <a:endParaRPr lang="en-US" sz="1800" dirty="0">
              <a:ea typeface="Calibri" panose="020F0502020204030204" pitchFamily="34" charset="0"/>
              <a:cs typeface="Times New Roman" panose="02020603050405020304" pitchFamily="18" charset="0"/>
            </a:endParaRPr>
          </a:p>
          <a:p>
            <a:pPr fontAlgn="auto">
              <a:spcBef>
                <a:spcPts val="0"/>
              </a:spcBef>
              <a:buFont typeface="Symbol" panose="05050102010706020507" pitchFamily="18" charset="2"/>
              <a:buChar char=""/>
            </a:pPr>
            <a:r>
              <a:rPr lang="en-US" sz="1800" dirty="0">
                <a:ea typeface="Calibri" panose="020F0502020204030204" pitchFamily="34" charset="0"/>
                <a:cs typeface="Times New Roman" panose="02020603050405020304" pitchFamily="18" charset="0"/>
              </a:rPr>
              <a:t>GMA Commercial Subdistrict – Immokalee Rd between Randall &amp; Wilson </a:t>
            </a:r>
            <a:r>
              <a:rPr lang="en-US" sz="1800" dirty="0" err="1">
                <a:ea typeface="Calibri" panose="020F0502020204030204" pitchFamily="34" charset="0"/>
                <a:cs typeface="Times New Roman" panose="02020603050405020304" pitchFamily="18" charset="0"/>
              </a:rPr>
              <a:t>Blvds</a:t>
            </a:r>
            <a:r>
              <a:rPr lang="en-US" sz="1800" dirty="0">
                <a:ea typeface="Calibri" panose="020F0502020204030204" pitchFamily="34" charset="0"/>
                <a:cs typeface="Times New Roman" panose="02020603050405020304" pitchFamily="18" charset="0"/>
              </a:rPr>
              <a:t> (GMA PUD)</a:t>
            </a:r>
          </a:p>
          <a:p>
            <a:pPr marL="0" indent="0" fontAlgn="auto">
              <a:spcBef>
                <a:spcPts val="0"/>
              </a:spcBef>
              <a:buFont typeface="Wingdings 3" charset="2"/>
              <a:buNone/>
            </a:pPr>
            <a:endParaRPr lang="en-US" sz="1800" dirty="0">
              <a:ea typeface="Calibri" panose="020F0502020204030204" pitchFamily="34" charset="0"/>
              <a:cs typeface="Times New Roman" panose="02020603050405020304" pitchFamily="18" charset="0"/>
            </a:endParaRPr>
          </a:p>
          <a:p>
            <a:pPr marL="0" indent="0" fontAlgn="auto">
              <a:buFont typeface="Wingdings 3" charset="2"/>
              <a:buNone/>
            </a:pPr>
            <a:r>
              <a:rPr lang="en-US" sz="1800" b="1" dirty="0">
                <a:ea typeface="Calibri" panose="020F0502020204030204" pitchFamily="34" charset="0"/>
                <a:cs typeface="Times New Roman" panose="02020603050405020304" pitchFamily="18" charset="0"/>
              </a:rPr>
              <a:t>Industrial allowances </a:t>
            </a:r>
            <a:r>
              <a:rPr lang="en-US" sz="1800" dirty="0">
                <a:ea typeface="Calibri" panose="020F0502020204030204" pitchFamily="34" charset="0"/>
                <a:cs typeface="Times New Roman" panose="02020603050405020304" pitchFamily="18" charset="0"/>
              </a:rPr>
              <a:t>– None</a:t>
            </a:r>
          </a:p>
        </p:txBody>
      </p:sp>
      <p:sp>
        <p:nvSpPr>
          <p:cNvPr id="6" name="TextBox 5">
            <a:extLst>
              <a:ext uri="{FF2B5EF4-FFF2-40B4-BE49-F238E27FC236}">
                <a16:creationId xmlns:a16="http://schemas.microsoft.com/office/drawing/2014/main" id="{566F793F-581E-06E4-C752-E9C5C119B990}"/>
              </a:ext>
            </a:extLst>
          </p:cNvPr>
          <p:cNvSpPr txBox="1"/>
          <p:nvPr/>
        </p:nvSpPr>
        <p:spPr>
          <a:xfrm>
            <a:off x="164961" y="24284"/>
            <a:ext cx="4572000" cy="400110"/>
          </a:xfrm>
          <a:prstGeom prst="rect">
            <a:avLst/>
          </a:prstGeom>
          <a:noFill/>
        </p:spPr>
        <p:txBody>
          <a:bodyPr wrap="square">
            <a:spAutoFit/>
          </a:bodyPr>
          <a:lstStyle/>
          <a:p>
            <a:r>
              <a:rPr lang="en-US" sz="2000" b="1" dirty="0">
                <a:solidFill>
                  <a:srgbClr val="99CC00"/>
                </a:solidFill>
              </a:rPr>
              <a:t>Commercial allowances continued:</a:t>
            </a:r>
          </a:p>
        </p:txBody>
      </p:sp>
      <p:cxnSp>
        <p:nvCxnSpPr>
          <p:cNvPr id="5" name="Straight Arrow Connector 4">
            <a:extLst>
              <a:ext uri="{FF2B5EF4-FFF2-40B4-BE49-F238E27FC236}">
                <a16:creationId xmlns:a16="http://schemas.microsoft.com/office/drawing/2014/main" id="{2EFACC78-1D9B-B791-0B04-47D1488AA187}"/>
              </a:ext>
            </a:extLst>
          </p:cNvPr>
          <p:cNvCxnSpPr>
            <a:cxnSpLocks/>
          </p:cNvCxnSpPr>
          <p:nvPr/>
        </p:nvCxnSpPr>
        <p:spPr>
          <a:xfrm flipH="1" flipV="1">
            <a:off x="6924180" y="2057400"/>
            <a:ext cx="86220" cy="1524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3F3985A-C847-6033-1751-00A4A4C759E7}"/>
              </a:ext>
            </a:extLst>
          </p:cNvPr>
          <p:cNvCxnSpPr>
            <a:cxnSpLocks/>
          </p:cNvCxnSpPr>
          <p:nvPr/>
        </p:nvCxnSpPr>
        <p:spPr>
          <a:xfrm>
            <a:off x="6553200" y="2590800"/>
            <a:ext cx="152400" cy="1524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FD178D1-AE36-BD63-FFC0-6B5E46E75BA7}"/>
              </a:ext>
            </a:extLst>
          </p:cNvPr>
          <p:cNvCxnSpPr>
            <a:cxnSpLocks/>
          </p:cNvCxnSpPr>
          <p:nvPr/>
        </p:nvCxnSpPr>
        <p:spPr>
          <a:xfrm>
            <a:off x="6625725" y="1880046"/>
            <a:ext cx="227375" cy="883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7C5B899E-BCFB-C74D-E9F1-8123B0DB2902}"/>
              </a:ext>
            </a:extLst>
          </p:cNvPr>
          <p:cNvCxnSpPr>
            <a:cxnSpLocks/>
          </p:cNvCxnSpPr>
          <p:nvPr/>
        </p:nvCxnSpPr>
        <p:spPr>
          <a:xfrm>
            <a:off x="6625725" y="1752600"/>
            <a:ext cx="227375" cy="883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8807B636-1CBE-8F2C-37A1-4B671102A243}"/>
              </a:ext>
            </a:extLst>
          </p:cNvPr>
          <p:cNvCxnSpPr>
            <a:cxnSpLocks/>
          </p:cNvCxnSpPr>
          <p:nvPr/>
        </p:nvCxnSpPr>
        <p:spPr>
          <a:xfrm flipV="1">
            <a:off x="6665662" y="2047793"/>
            <a:ext cx="147500" cy="1709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70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CC0D9-9A93-FD7B-497E-7C2CD377ECBD}"/>
            </a:ext>
          </a:extLst>
        </p:cNvPr>
        <p:cNvGrpSpPr/>
        <p:nvPr/>
      </p:nvGrpSpPr>
      <p:grpSpPr>
        <a:xfrm>
          <a:off x="0" y="0"/>
          <a:ext cx="0" cy="0"/>
          <a:chOff x="0" y="0"/>
          <a:chExt cx="0" cy="0"/>
        </a:xfrm>
      </p:grpSpPr>
      <p:pic>
        <p:nvPicPr>
          <p:cNvPr id="3" name="Picture 2" descr="Diagram&#10;&#10;AI-generated content may be incorrect.">
            <a:extLst>
              <a:ext uri="{FF2B5EF4-FFF2-40B4-BE49-F238E27FC236}">
                <a16:creationId xmlns:a16="http://schemas.microsoft.com/office/drawing/2014/main" id="{09920F71-F4FD-3F2C-7328-E1D4EE1DBC73}"/>
              </a:ext>
            </a:extLst>
          </p:cNvPr>
          <p:cNvPicPr>
            <a:picLocks noChangeAspect="1"/>
          </p:cNvPicPr>
          <p:nvPr/>
        </p:nvPicPr>
        <p:blipFill>
          <a:blip r:embed="rId2"/>
          <a:stretch>
            <a:fillRect/>
          </a:stretch>
        </p:blipFill>
        <p:spPr>
          <a:xfrm rot="5400000">
            <a:off x="3530742" y="1243903"/>
            <a:ext cx="6705598" cy="4343400"/>
          </a:xfrm>
          <a:prstGeom prst="rect">
            <a:avLst/>
          </a:prstGeom>
        </p:spPr>
      </p:pic>
      <p:sp>
        <p:nvSpPr>
          <p:cNvPr id="6" name="Oval 5">
            <a:extLst>
              <a:ext uri="{FF2B5EF4-FFF2-40B4-BE49-F238E27FC236}">
                <a16:creationId xmlns:a16="http://schemas.microsoft.com/office/drawing/2014/main" id="{0FEC432F-577B-6008-B712-51C8995E07FF}"/>
              </a:ext>
            </a:extLst>
          </p:cNvPr>
          <p:cNvSpPr/>
          <p:nvPr/>
        </p:nvSpPr>
        <p:spPr>
          <a:xfrm>
            <a:off x="7480999" y="2667000"/>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ABE0A64-ACFC-F177-2F49-68712200173C}"/>
              </a:ext>
            </a:extLst>
          </p:cNvPr>
          <p:cNvSpPr/>
          <p:nvPr/>
        </p:nvSpPr>
        <p:spPr>
          <a:xfrm>
            <a:off x="6629400" y="2667000"/>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85CD3-0F62-D01D-57D0-304673BF5FD8}"/>
              </a:ext>
            </a:extLst>
          </p:cNvPr>
          <p:cNvSpPr>
            <a:spLocks noGrp="1"/>
          </p:cNvSpPr>
          <p:nvPr>
            <p:ph type="title"/>
          </p:nvPr>
        </p:nvSpPr>
        <p:spPr>
          <a:xfrm>
            <a:off x="25121" y="0"/>
            <a:ext cx="5265334" cy="918882"/>
          </a:xfrm>
        </p:spPr>
        <p:txBody>
          <a:bodyPr/>
          <a:lstStyle/>
          <a:p>
            <a:r>
              <a:rPr lang="en-US" sz="2400" b="1" dirty="0">
                <a:solidFill>
                  <a:srgbClr val="99CC00"/>
                </a:solidFill>
              </a:rPr>
              <a:t>Land Use Description Section</a:t>
            </a:r>
          </a:p>
        </p:txBody>
      </p:sp>
      <p:sp>
        <p:nvSpPr>
          <p:cNvPr id="8" name="TextBox 7">
            <a:extLst>
              <a:ext uri="{FF2B5EF4-FFF2-40B4-BE49-F238E27FC236}">
                <a16:creationId xmlns:a16="http://schemas.microsoft.com/office/drawing/2014/main" id="{406C544B-C4F5-720A-9101-D622EEFA8008}"/>
              </a:ext>
            </a:extLst>
          </p:cNvPr>
          <p:cNvSpPr txBox="1"/>
          <p:nvPr/>
        </p:nvSpPr>
        <p:spPr>
          <a:xfrm>
            <a:off x="-17584" y="608887"/>
            <a:ext cx="4838280" cy="5940088"/>
          </a:xfrm>
          <a:prstGeom prst="rect">
            <a:avLst/>
          </a:prstGeom>
          <a:noFill/>
        </p:spPr>
        <p:txBody>
          <a:bodyPr wrap="square">
            <a:spAutoFit/>
          </a:bodyPr>
          <a:lstStyle/>
          <a:p>
            <a:r>
              <a:rPr lang="en-US" sz="2000" b="1" dirty="0">
                <a:solidFill>
                  <a:srgbClr val="99CC00"/>
                </a:solidFill>
              </a:rPr>
              <a:t>Conditional Use Subdistrict (CU)</a:t>
            </a:r>
          </a:p>
          <a:p>
            <a:endParaRPr lang="en-US" dirty="0"/>
          </a:p>
          <a:p>
            <a:r>
              <a:rPr lang="en-US" dirty="0"/>
              <a:t>Neighborhood Center Transitional CU - criteria includes 75’ buffer requirement with no parking or water mgmt. therein</a:t>
            </a:r>
          </a:p>
          <a:p>
            <a:endParaRPr lang="en-US" dirty="0"/>
          </a:p>
          <a:p>
            <a:r>
              <a:rPr lang="en-US" dirty="0"/>
              <a:t>Transitional CU – abutting commercial zoning or certain other non-residential uses, e.g., fire station; criteria includes parcel size and width, 75’ buffer requirement with no parking or water mgmt. therein</a:t>
            </a:r>
          </a:p>
          <a:p>
            <a:endParaRPr lang="en-US" dirty="0"/>
          </a:p>
          <a:p>
            <a:r>
              <a:rPr lang="en-US" dirty="0"/>
              <a:t>Essential Services CUs allowed anywhere, except as prohibited in Neighborhood Center </a:t>
            </a:r>
          </a:p>
          <a:p>
            <a:endParaRPr lang="en-US" dirty="0"/>
          </a:p>
          <a:p>
            <a:r>
              <a:rPr lang="en-US" dirty="0"/>
              <a:t>CU for Model home &amp; Excavation – allowed anywhere</a:t>
            </a:r>
          </a:p>
          <a:p>
            <a:endParaRPr lang="en-US" dirty="0"/>
          </a:p>
          <a:p>
            <a:r>
              <a:rPr lang="en-US" dirty="0"/>
              <a:t>CU for Cell Tower (site &gt;2.25 acres &amp; on arterial or collector road per Transportation Element)</a:t>
            </a:r>
          </a:p>
        </p:txBody>
      </p:sp>
      <p:sp>
        <p:nvSpPr>
          <p:cNvPr id="9" name="Oval 8">
            <a:extLst>
              <a:ext uri="{FF2B5EF4-FFF2-40B4-BE49-F238E27FC236}">
                <a16:creationId xmlns:a16="http://schemas.microsoft.com/office/drawing/2014/main" id="{CED1CFFB-0F3C-4D9E-94CF-39C9FA22FB72}"/>
              </a:ext>
            </a:extLst>
          </p:cNvPr>
          <p:cNvSpPr/>
          <p:nvPr/>
        </p:nvSpPr>
        <p:spPr>
          <a:xfrm>
            <a:off x="7480999" y="500992"/>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50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B6F81-1427-4CA2-C631-FCC22D31AD88}"/>
            </a:ext>
          </a:extLst>
        </p:cNvPr>
        <p:cNvGrpSpPr/>
        <p:nvPr/>
      </p:nvGrpSpPr>
      <p:grpSpPr>
        <a:xfrm>
          <a:off x="0" y="0"/>
          <a:ext cx="0" cy="0"/>
          <a:chOff x="0" y="0"/>
          <a:chExt cx="0" cy="0"/>
        </a:xfrm>
      </p:grpSpPr>
      <p:pic>
        <p:nvPicPr>
          <p:cNvPr id="3" name="Picture 2" descr="Diagram&#10;&#10;AI-generated content may be incorrect.">
            <a:extLst>
              <a:ext uri="{FF2B5EF4-FFF2-40B4-BE49-F238E27FC236}">
                <a16:creationId xmlns:a16="http://schemas.microsoft.com/office/drawing/2014/main" id="{FEC2E8AD-CF41-36B8-A27C-AE0D264A27EF}"/>
              </a:ext>
            </a:extLst>
          </p:cNvPr>
          <p:cNvPicPr>
            <a:picLocks noChangeAspect="1"/>
          </p:cNvPicPr>
          <p:nvPr/>
        </p:nvPicPr>
        <p:blipFill>
          <a:blip r:embed="rId2"/>
          <a:stretch>
            <a:fillRect/>
          </a:stretch>
        </p:blipFill>
        <p:spPr>
          <a:xfrm rot="5400000">
            <a:off x="3463457" y="1169671"/>
            <a:ext cx="6705598" cy="4518658"/>
          </a:xfrm>
          <a:prstGeom prst="rect">
            <a:avLst/>
          </a:prstGeom>
        </p:spPr>
      </p:pic>
      <p:sp>
        <p:nvSpPr>
          <p:cNvPr id="5" name="TextBox 4">
            <a:extLst>
              <a:ext uri="{FF2B5EF4-FFF2-40B4-BE49-F238E27FC236}">
                <a16:creationId xmlns:a16="http://schemas.microsoft.com/office/drawing/2014/main" id="{14E1ABAE-122D-57F3-7203-DBE2F1C16DB0}"/>
              </a:ext>
            </a:extLst>
          </p:cNvPr>
          <p:cNvSpPr txBox="1"/>
          <p:nvPr/>
        </p:nvSpPr>
        <p:spPr>
          <a:xfrm>
            <a:off x="-3349" y="80388"/>
            <a:ext cx="4609681" cy="6186309"/>
          </a:xfrm>
          <a:prstGeom prst="rect">
            <a:avLst/>
          </a:prstGeom>
          <a:noFill/>
        </p:spPr>
        <p:txBody>
          <a:bodyPr wrap="square">
            <a:spAutoFit/>
          </a:bodyPr>
          <a:lstStyle/>
          <a:p>
            <a:pPr marL="0" indent="0">
              <a:spcBef>
                <a:spcPts val="0"/>
              </a:spcBef>
              <a:buNone/>
            </a:pPr>
            <a:r>
              <a:rPr lang="en-US" sz="2400" b="1" dirty="0">
                <a:solidFill>
                  <a:srgbClr val="99CC00"/>
                </a:solidFill>
                <a:effectLst/>
                <a:ea typeface="Calibri" panose="020F0502020204030204" pitchFamily="34" charset="0"/>
                <a:cs typeface="Times New Roman" panose="02020603050405020304" pitchFamily="18" charset="0"/>
              </a:rPr>
              <a:t>Agricultural/Rural</a:t>
            </a:r>
            <a:r>
              <a:rPr lang="en-US" sz="2400" b="1" dirty="0">
                <a:solidFill>
                  <a:srgbClr val="99CC00"/>
                </a:solidFill>
                <a:ea typeface="Calibri" panose="020F0502020204030204" pitchFamily="34" charset="0"/>
                <a:cs typeface="Times New Roman" panose="02020603050405020304" pitchFamily="18" charset="0"/>
              </a:rPr>
              <a:t> Designation</a:t>
            </a:r>
            <a:r>
              <a:rPr lang="en-US" sz="2400" b="1" dirty="0">
                <a:solidFill>
                  <a:srgbClr val="99CC00"/>
                </a:solidFill>
                <a:effectLst/>
                <a:ea typeface="Calibri" panose="020F0502020204030204" pitchFamily="34" charset="0"/>
                <a:cs typeface="Times New Roman" panose="02020603050405020304" pitchFamily="18" charset="0"/>
              </a:rPr>
              <a:t>   Rural Settlement Area District</a:t>
            </a:r>
            <a:endParaRPr lang="en-US" sz="2400" dirty="0">
              <a:solidFill>
                <a:srgbClr val="99CC00"/>
              </a:solidFill>
              <a:effectLst/>
              <a:ea typeface="Calibri" panose="020F0502020204030204" pitchFamily="34" charset="0"/>
              <a:cs typeface="Times New Roman" panose="02020603050405020304" pitchFamily="18" charset="0"/>
            </a:endParaRPr>
          </a:p>
          <a:p>
            <a:pPr>
              <a:spcBef>
                <a:spcPts val="0"/>
              </a:spcBef>
            </a:pPr>
            <a:endParaRPr lang="en-US" sz="1800" dirty="0">
              <a:effectLst/>
              <a:ea typeface="Calibri" panose="020F0502020204030204" pitchFamily="34" charset="0"/>
              <a:cs typeface="Times New Roman" panose="02020603050405020304" pitchFamily="18" charset="0"/>
            </a:endParaRPr>
          </a:p>
          <a:p>
            <a:pPr>
              <a:spcBef>
                <a:spcPts val="0"/>
              </a:spcBef>
            </a:pPr>
            <a:endParaRPr lang="en-US" sz="1800" dirty="0">
              <a:effectLst/>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“Vested” for 2,100 DUs, 22 acres of </a:t>
            </a:r>
            <a:r>
              <a:rPr lang="en-US" sz="2400" dirty="0">
                <a:ea typeface="Calibri" panose="020F0502020204030204" pitchFamily="34" charset="0"/>
                <a:cs typeface="Times New Roman" panose="02020603050405020304" pitchFamily="18" charset="0"/>
              </a:rPr>
              <a:t>neighborhood commercial</a:t>
            </a:r>
            <a:r>
              <a:rPr lang="en-US" sz="2400" dirty="0">
                <a:effectLst/>
                <a:ea typeface="Calibri" panose="020F0502020204030204" pitchFamily="34" charset="0"/>
                <a:cs typeface="Times New Roman" panose="02020603050405020304" pitchFamily="18" charset="0"/>
              </a:rPr>
              <a:t>, hotel/motel</a:t>
            </a:r>
          </a:p>
          <a:p>
            <a:pPr marL="285750" indent="-285750">
              <a:spcBef>
                <a:spcPts val="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Addition of DUs or commercial acreage </a:t>
            </a:r>
            <a:r>
              <a:rPr lang="en-US" sz="2400" i="1" dirty="0">
                <a:ea typeface="Calibri" panose="020F0502020204030204" pitchFamily="34" charset="0"/>
                <a:cs typeface="Times New Roman" panose="02020603050405020304" pitchFamily="18" charset="0"/>
              </a:rPr>
              <a:t>won’t </a:t>
            </a:r>
            <a:r>
              <a:rPr lang="en-US" sz="2400" dirty="0">
                <a:ea typeface="Calibri" panose="020F0502020204030204" pitchFamily="34" charset="0"/>
                <a:cs typeface="Times New Roman" panose="02020603050405020304" pitchFamily="18" charset="0"/>
              </a:rPr>
              <a:t>be prohibited or discouraged based on the vested status</a:t>
            </a:r>
            <a:endParaRPr lang="en-US" sz="2400" dirty="0">
              <a:effectLst/>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Expansion of the District prohibited</a:t>
            </a:r>
            <a:endParaRPr lang="en-US" sz="2400" dirty="0">
              <a:effectLst/>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Comprised of </a:t>
            </a:r>
            <a:r>
              <a:rPr lang="en-US" sz="2400" dirty="0" err="1">
                <a:ea typeface="Calibri" panose="020F0502020204030204" pitchFamily="34" charset="0"/>
                <a:cs typeface="Times New Roman" panose="02020603050405020304" pitchFamily="18" charset="0"/>
              </a:rPr>
              <a:t>Orangetree</a:t>
            </a:r>
            <a:r>
              <a:rPr lang="en-US" sz="2400" dirty="0">
                <a:ea typeface="Calibri" panose="020F0502020204030204" pitchFamily="34" charset="0"/>
                <a:cs typeface="Times New Roman" panose="02020603050405020304" pitchFamily="18" charset="0"/>
              </a:rPr>
              <a:t> (2,138.8 </a:t>
            </a:r>
            <a:r>
              <a:rPr lang="en-US" sz="2400" dirty="0" err="1">
                <a:ea typeface="Calibri" panose="020F0502020204030204" pitchFamily="34" charset="0"/>
                <a:cs typeface="Times New Roman" panose="02020603050405020304" pitchFamily="18" charset="0"/>
              </a:rPr>
              <a:t>acs</a:t>
            </a:r>
            <a:r>
              <a:rPr lang="en-US" sz="2400" dirty="0">
                <a:ea typeface="Calibri" panose="020F0502020204030204" pitchFamily="34" charset="0"/>
                <a:cs typeface="Times New Roman" panose="02020603050405020304" pitchFamily="18" charset="0"/>
              </a:rPr>
              <a:t>.) &amp; Orange Blossom Ranch (616 </a:t>
            </a:r>
            <a:r>
              <a:rPr lang="en-US" sz="2400" dirty="0" err="1">
                <a:ea typeface="Calibri" panose="020F0502020204030204" pitchFamily="34" charset="0"/>
                <a:cs typeface="Times New Roman" panose="02020603050405020304" pitchFamily="18" charset="0"/>
              </a:rPr>
              <a:t>acs</a:t>
            </a:r>
            <a:r>
              <a:rPr lang="en-US" sz="2400" dirty="0">
                <a:ea typeface="Calibri" panose="020F0502020204030204" pitchFamily="34" charset="0"/>
                <a:cs typeface="Times New Roman" panose="02020603050405020304" pitchFamily="18" charset="0"/>
              </a:rPr>
              <a:t>.) PUDs</a:t>
            </a:r>
            <a:endParaRPr lang="en-US" sz="2400" dirty="0">
              <a:effectLst/>
              <a:ea typeface="Calibri" panose="020F0502020204030204" pitchFamily="34" charset="0"/>
              <a:cs typeface="Times New Roman" panose="02020603050405020304" pitchFamily="18" charset="0"/>
            </a:endParaRPr>
          </a:p>
        </p:txBody>
      </p:sp>
      <p:cxnSp>
        <p:nvCxnSpPr>
          <p:cNvPr id="6" name="Connector: Elbow 5">
            <a:extLst>
              <a:ext uri="{FF2B5EF4-FFF2-40B4-BE49-F238E27FC236}">
                <a16:creationId xmlns:a16="http://schemas.microsoft.com/office/drawing/2014/main" id="{7FCF6956-80D2-0489-B40A-EBD4838848E0}"/>
              </a:ext>
            </a:extLst>
          </p:cNvPr>
          <p:cNvCxnSpPr>
            <a:cxnSpLocks/>
          </p:cNvCxnSpPr>
          <p:nvPr/>
        </p:nvCxnSpPr>
        <p:spPr>
          <a:xfrm rot="16200000" flipH="1">
            <a:off x="6896100" y="1638300"/>
            <a:ext cx="304800" cy="228600"/>
          </a:xfrm>
          <a:prstGeom prst="bentConnector3">
            <a:avLst>
              <a:gd name="adj1" fmla="val 50000"/>
            </a:avLst>
          </a:prstGeom>
          <a:ln w="3810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073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01F54-002F-FCB3-F8E2-2EBD18D6CD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1BEAAA-D9DC-9797-C49A-2919B798FE0C}"/>
              </a:ext>
            </a:extLst>
          </p:cNvPr>
          <p:cNvSpPr>
            <a:spLocks noGrp="1"/>
          </p:cNvSpPr>
          <p:nvPr>
            <p:ph idx="1"/>
          </p:nvPr>
        </p:nvSpPr>
        <p:spPr>
          <a:xfrm>
            <a:off x="76200" y="76200"/>
            <a:ext cx="8991600" cy="6858000"/>
          </a:xfrm>
        </p:spPr>
        <p:txBody>
          <a:bodyPr>
            <a:normAutofit fontScale="25000" lnSpcReduction="20000"/>
          </a:bodyPr>
          <a:lstStyle/>
          <a:p>
            <a:pPr marL="0" indent="0">
              <a:buNone/>
            </a:pPr>
            <a:r>
              <a:rPr lang="en-US" sz="9600" b="1" dirty="0"/>
              <a:t>Why are we updating the RGGE Sub-Element?</a:t>
            </a:r>
          </a:p>
          <a:p>
            <a:pPr marL="0" indent="0">
              <a:lnSpc>
                <a:spcPct val="120000"/>
              </a:lnSpc>
              <a:buNone/>
            </a:pPr>
            <a:r>
              <a:rPr lang="en-US" sz="5600" b="1" dirty="0">
                <a:solidFill>
                  <a:srgbClr val="FFFF00"/>
                </a:solidFill>
              </a:rPr>
              <a:t>The Sub-Element is being updated to make sure it reflects today’s conditions, community priorities, and future needs. </a:t>
            </a:r>
            <a:endParaRPr lang="en-US" sz="5600" b="1" dirty="0"/>
          </a:p>
          <a:p>
            <a:pPr marL="0" indent="0">
              <a:lnSpc>
                <a:spcPct val="120000"/>
              </a:lnSpc>
              <a:buNone/>
            </a:pPr>
            <a:r>
              <a:rPr lang="en-US" sz="9600" b="1" dirty="0"/>
              <a:t>What decisions does it influence?</a:t>
            </a:r>
          </a:p>
          <a:p>
            <a:pPr marL="0" indent="0">
              <a:buNone/>
            </a:pPr>
            <a:r>
              <a:rPr lang="en-US" sz="5600" b="1" dirty="0">
                <a:solidFill>
                  <a:srgbClr val="FFFF00"/>
                </a:solidFill>
              </a:rPr>
              <a:t>The Sub-Element guides decisions about:</a:t>
            </a:r>
          </a:p>
          <a:p>
            <a:pPr lvl="0"/>
            <a:r>
              <a:rPr lang="en-US" sz="5600" b="1" dirty="0">
                <a:solidFill>
                  <a:srgbClr val="FFFF00"/>
                </a:solidFill>
              </a:rPr>
              <a:t>Land use and development standards</a:t>
            </a:r>
          </a:p>
          <a:p>
            <a:pPr lvl="0"/>
            <a:r>
              <a:rPr lang="en-US" sz="5600" b="1" dirty="0">
                <a:solidFill>
                  <a:srgbClr val="FFFF00"/>
                </a:solidFill>
              </a:rPr>
              <a:t>Commercial and community center locations</a:t>
            </a:r>
          </a:p>
          <a:p>
            <a:pPr lvl="0"/>
            <a:r>
              <a:rPr lang="en-US" sz="5600" b="1" dirty="0">
                <a:solidFill>
                  <a:srgbClr val="FFFF00"/>
                </a:solidFill>
              </a:rPr>
              <a:t>Infrastructure such as roads, drainage, and utilities</a:t>
            </a:r>
          </a:p>
          <a:p>
            <a:pPr lvl="0"/>
            <a:r>
              <a:rPr lang="en-US" sz="5600" b="1" dirty="0">
                <a:solidFill>
                  <a:srgbClr val="FFFF00"/>
                </a:solidFill>
              </a:rPr>
              <a:t>Environmental protection and natural resource management</a:t>
            </a:r>
          </a:p>
          <a:p>
            <a:pPr lvl="0"/>
            <a:r>
              <a:rPr lang="en-US" sz="5600" b="1" dirty="0">
                <a:solidFill>
                  <a:srgbClr val="FFFF00"/>
                </a:solidFill>
              </a:rPr>
              <a:t>Rural design standards and performance criteria</a:t>
            </a:r>
          </a:p>
          <a:p>
            <a:r>
              <a:rPr lang="en-US" sz="5600" b="1" dirty="0">
                <a:solidFill>
                  <a:srgbClr val="FFFF00"/>
                </a:solidFill>
              </a:rPr>
              <a:t>It serves as policy direction for staff, elected officials, and property owners when evaluating development proposals and public investments.</a:t>
            </a:r>
          </a:p>
          <a:p>
            <a:pPr marL="0" indent="0">
              <a:buNone/>
            </a:pPr>
            <a:r>
              <a:rPr lang="en-US" sz="9600" b="1" dirty="0"/>
              <a:t>How does it affect residents’ daily lives?</a:t>
            </a:r>
          </a:p>
          <a:p>
            <a:pPr marL="0" indent="0">
              <a:buNone/>
            </a:pPr>
            <a:r>
              <a:rPr lang="en-US" sz="5600" b="1" dirty="0">
                <a:solidFill>
                  <a:srgbClr val="FFFF00"/>
                </a:solidFill>
              </a:rPr>
              <a:t>The Sub-Element affects everyday life by shaping:</a:t>
            </a:r>
          </a:p>
          <a:p>
            <a:pPr lvl="0"/>
            <a:r>
              <a:rPr lang="en-US" sz="5600" b="1" dirty="0">
                <a:solidFill>
                  <a:srgbClr val="FFFF00"/>
                </a:solidFill>
              </a:rPr>
              <a:t>The look and feel of the community (lot sizes, landscaping, lighting, setbacks)</a:t>
            </a:r>
          </a:p>
          <a:p>
            <a:pPr lvl="0"/>
            <a:r>
              <a:rPr lang="en-US" sz="5600" b="1" dirty="0">
                <a:solidFill>
                  <a:srgbClr val="FFFF00"/>
                </a:solidFill>
              </a:rPr>
              <a:t>Traffic patterns and roadway improvements</a:t>
            </a:r>
          </a:p>
          <a:p>
            <a:pPr lvl="0"/>
            <a:r>
              <a:rPr lang="en-US" sz="5600" b="1" dirty="0">
                <a:solidFill>
                  <a:srgbClr val="FFFF00"/>
                </a:solidFill>
              </a:rPr>
              <a:t>Availability and location of neighborhood services</a:t>
            </a:r>
          </a:p>
          <a:p>
            <a:pPr lvl="0"/>
            <a:r>
              <a:rPr lang="en-US" sz="5600" b="1" dirty="0">
                <a:solidFill>
                  <a:srgbClr val="FFFF00"/>
                </a:solidFill>
              </a:rPr>
              <a:t>Protection of natural areas and wildlife</a:t>
            </a:r>
          </a:p>
          <a:p>
            <a:pPr lvl="0"/>
            <a:r>
              <a:rPr lang="en-US" sz="5600" b="1" dirty="0">
                <a:solidFill>
                  <a:srgbClr val="FFFF00"/>
                </a:solidFill>
              </a:rPr>
              <a:t>How growth occurs &amp; how rural character is preserved</a:t>
            </a:r>
          </a:p>
          <a:p>
            <a:r>
              <a:rPr lang="en-US" sz="5600" b="1" dirty="0">
                <a:solidFill>
                  <a:srgbClr val="FFFF00"/>
                </a:solidFill>
              </a:rPr>
              <a:t>In short, it helps balance growth with maintaining the rural lifestyle that residents value.</a:t>
            </a:r>
          </a:p>
          <a:p>
            <a:pPr marL="0" indent="0">
              <a:buNone/>
            </a:pPr>
            <a:endParaRPr lang="en-US" sz="2600" dirty="0"/>
          </a:p>
        </p:txBody>
      </p:sp>
      <p:sp>
        <p:nvSpPr>
          <p:cNvPr id="9" name="Slide Number Placeholder 8">
            <a:extLst>
              <a:ext uri="{FF2B5EF4-FFF2-40B4-BE49-F238E27FC236}">
                <a16:creationId xmlns:a16="http://schemas.microsoft.com/office/drawing/2014/main" id="{A796FBC0-1D14-83E6-E7ED-27ED41744A3B}"/>
              </a:ext>
            </a:extLst>
          </p:cNvPr>
          <p:cNvSpPr>
            <a:spLocks noGrp="1"/>
          </p:cNvSpPr>
          <p:nvPr>
            <p:ph type="sldNum" sz="quarter" idx="12"/>
          </p:nvPr>
        </p:nvSpPr>
        <p:spPr>
          <a:xfrm>
            <a:off x="8610600" y="6090313"/>
            <a:ext cx="628813" cy="767687"/>
          </a:xfrm>
        </p:spPr>
        <p:txBody>
          <a:bodyPr/>
          <a:lstStyle/>
          <a:p>
            <a:fld id="{D57F1E4F-1CFF-5643-939E-02111984F565}" type="slidenum">
              <a:rPr lang="en-US" sz="2000" smtClean="0"/>
              <a:t>19</a:t>
            </a:fld>
            <a:endParaRPr lang="en-US" sz="2000" dirty="0"/>
          </a:p>
        </p:txBody>
      </p:sp>
    </p:spTree>
    <p:extLst>
      <p:ext uri="{BB962C8B-B14F-4D97-AF65-F5344CB8AC3E}">
        <p14:creationId xmlns:p14="http://schemas.microsoft.com/office/powerpoint/2010/main" val="363365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3" y="-28249"/>
            <a:ext cx="8839200" cy="918882"/>
          </a:xfrm>
        </p:spPr>
        <p:txBody>
          <a:bodyPr/>
          <a:lstStyle/>
          <a:p>
            <a:pPr algn="ctr"/>
            <a:r>
              <a:rPr lang="en-US" b="1" dirty="0">
                <a:solidFill>
                  <a:srgbClr val="99CC00"/>
                </a:solidFill>
              </a:rPr>
              <a:t>Future Land Use Map</a:t>
            </a:r>
          </a:p>
        </p:txBody>
      </p:sp>
      <p:sp>
        <p:nvSpPr>
          <p:cNvPr id="9" name="Slide Number Placeholder 8">
            <a:extLst>
              <a:ext uri="{FF2B5EF4-FFF2-40B4-BE49-F238E27FC236}">
                <a16:creationId xmlns:a16="http://schemas.microsoft.com/office/drawing/2014/main" id="{9CE36AB6-DCF8-1C97-F7B9-CDAA82C6AB77}"/>
              </a:ext>
            </a:extLst>
          </p:cNvPr>
          <p:cNvSpPr>
            <a:spLocks noGrp="1"/>
          </p:cNvSpPr>
          <p:nvPr>
            <p:ph type="sldNum" sz="quarter" idx="12"/>
          </p:nvPr>
        </p:nvSpPr>
        <p:spPr>
          <a:xfrm>
            <a:off x="8677193" y="6090313"/>
            <a:ext cx="628813" cy="767687"/>
          </a:xfrm>
        </p:spPr>
        <p:txBody>
          <a:bodyPr/>
          <a:lstStyle/>
          <a:p>
            <a:fld id="{D57F1E4F-1CFF-5643-939E-02111984F565}" type="slidenum">
              <a:rPr lang="en-US" sz="2000" smtClean="0"/>
              <a:t>2</a:t>
            </a:fld>
            <a:endParaRPr lang="en-US" sz="2000" dirty="0"/>
          </a:p>
        </p:txBody>
      </p:sp>
      <p:pic>
        <p:nvPicPr>
          <p:cNvPr id="7" name="Content Placeholder 8">
            <a:extLst>
              <a:ext uri="{FF2B5EF4-FFF2-40B4-BE49-F238E27FC236}">
                <a16:creationId xmlns:a16="http://schemas.microsoft.com/office/drawing/2014/main" id="{42B1BECD-3576-3354-16E7-9E00ED295284}"/>
              </a:ext>
            </a:extLst>
          </p:cNvPr>
          <p:cNvPicPr>
            <a:picLocks noChangeAspect="1"/>
          </p:cNvPicPr>
          <p:nvPr/>
        </p:nvPicPr>
        <p:blipFill>
          <a:blip r:embed="rId3"/>
          <a:stretch>
            <a:fillRect/>
          </a:stretch>
        </p:blipFill>
        <p:spPr>
          <a:xfrm>
            <a:off x="269473" y="685800"/>
            <a:ext cx="8458200" cy="6047212"/>
          </a:xfrm>
          <a:prstGeom prst="rect">
            <a:avLst/>
          </a:prstGeom>
        </p:spPr>
      </p:pic>
      <p:cxnSp>
        <p:nvCxnSpPr>
          <p:cNvPr id="15" name="Straight Connector 14">
            <a:extLst>
              <a:ext uri="{FF2B5EF4-FFF2-40B4-BE49-F238E27FC236}">
                <a16:creationId xmlns:a16="http://schemas.microsoft.com/office/drawing/2014/main" id="{BEA49CD6-A52C-D3F2-127C-6D6454EE765E}"/>
              </a:ext>
            </a:extLst>
          </p:cNvPr>
          <p:cNvCxnSpPr>
            <a:cxnSpLocks/>
          </p:cNvCxnSpPr>
          <p:nvPr/>
        </p:nvCxnSpPr>
        <p:spPr>
          <a:xfrm>
            <a:off x="2590800" y="2209800"/>
            <a:ext cx="304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3030ACF0-66BC-1FCC-7AD0-F50F6708674F}"/>
              </a:ext>
            </a:extLst>
          </p:cNvPr>
          <p:cNvCxnSpPr>
            <a:cxnSpLocks/>
          </p:cNvCxnSpPr>
          <p:nvPr/>
        </p:nvCxnSpPr>
        <p:spPr>
          <a:xfrm flipV="1">
            <a:off x="2590800" y="2209800"/>
            <a:ext cx="0" cy="30480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AE357497-E4EE-6502-70C3-B537EAD25613}"/>
              </a:ext>
            </a:extLst>
          </p:cNvPr>
          <p:cNvCxnSpPr>
            <a:cxnSpLocks/>
          </p:cNvCxnSpPr>
          <p:nvPr/>
        </p:nvCxnSpPr>
        <p:spPr>
          <a:xfrm>
            <a:off x="2552700" y="4800600"/>
            <a:ext cx="266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F69459-941D-BA99-ADF7-E1E2729026D1}"/>
              </a:ext>
            </a:extLst>
          </p:cNvPr>
          <p:cNvCxnSpPr>
            <a:cxnSpLocks/>
          </p:cNvCxnSpPr>
          <p:nvPr/>
        </p:nvCxnSpPr>
        <p:spPr>
          <a:xfrm flipV="1">
            <a:off x="2552700" y="4062994"/>
            <a:ext cx="0" cy="7376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6740E91-4CD4-AE29-374F-B43758BB79C0}"/>
              </a:ext>
            </a:extLst>
          </p:cNvPr>
          <p:cNvCxnSpPr>
            <a:cxnSpLocks/>
          </p:cNvCxnSpPr>
          <p:nvPr/>
        </p:nvCxnSpPr>
        <p:spPr>
          <a:xfrm flipV="1">
            <a:off x="1676400" y="3124200"/>
            <a:ext cx="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49FD852-4A4C-86BB-847C-6CC02E688ADA}"/>
              </a:ext>
            </a:extLst>
          </p:cNvPr>
          <p:cNvCxnSpPr/>
          <p:nvPr/>
        </p:nvCxnSpPr>
        <p:spPr>
          <a:xfrm>
            <a:off x="1676400" y="3123363"/>
            <a:ext cx="45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3E5F687-7EC7-8C44-6A87-A0D8D403E24C}"/>
              </a:ext>
            </a:extLst>
          </p:cNvPr>
          <p:cNvCxnSpPr>
            <a:cxnSpLocks/>
          </p:cNvCxnSpPr>
          <p:nvPr/>
        </p:nvCxnSpPr>
        <p:spPr>
          <a:xfrm flipV="1">
            <a:off x="2186590" y="2514600"/>
            <a:ext cx="0" cy="6087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21F35D2-BBA8-9DCA-C861-EA9EF03289CC}"/>
              </a:ext>
            </a:extLst>
          </p:cNvPr>
          <p:cNvCxnSpPr>
            <a:cxnSpLocks/>
          </p:cNvCxnSpPr>
          <p:nvPr/>
        </p:nvCxnSpPr>
        <p:spPr>
          <a:xfrm>
            <a:off x="2186590" y="2514600"/>
            <a:ext cx="4042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05A13B4-13F9-36A7-0E45-CEEDEF5E45DD}"/>
              </a:ext>
            </a:extLst>
          </p:cNvPr>
          <p:cNvCxnSpPr/>
          <p:nvPr/>
        </p:nvCxnSpPr>
        <p:spPr>
          <a:xfrm>
            <a:off x="2895600" y="2209800"/>
            <a:ext cx="0" cy="381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F48FB11-FDA4-965F-100A-547D6A0F050B}"/>
              </a:ext>
            </a:extLst>
          </p:cNvPr>
          <p:cNvCxnSpPr>
            <a:cxnSpLocks/>
          </p:cNvCxnSpPr>
          <p:nvPr/>
        </p:nvCxnSpPr>
        <p:spPr>
          <a:xfrm>
            <a:off x="2971800" y="3276600"/>
            <a:ext cx="0" cy="4576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D9B0F2A-5920-BC09-DAA4-7AE4810BA58A}"/>
              </a:ext>
            </a:extLst>
          </p:cNvPr>
          <p:cNvCxnSpPr>
            <a:cxnSpLocks/>
          </p:cNvCxnSpPr>
          <p:nvPr/>
        </p:nvCxnSpPr>
        <p:spPr>
          <a:xfrm>
            <a:off x="2819400" y="4800600"/>
            <a:ext cx="0" cy="76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55E702F-7DD7-0480-28AE-19B2EF4CAD26}"/>
              </a:ext>
            </a:extLst>
          </p:cNvPr>
          <p:cNvCxnSpPr/>
          <p:nvPr/>
        </p:nvCxnSpPr>
        <p:spPr>
          <a:xfrm>
            <a:off x="2819400" y="4910295"/>
            <a:ext cx="228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A5DE20C-4EBF-69B8-A863-ADDB7A23709D}"/>
              </a:ext>
            </a:extLst>
          </p:cNvPr>
          <p:cNvCxnSpPr>
            <a:cxnSpLocks/>
          </p:cNvCxnSpPr>
          <p:nvPr/>
        </p:nvCxnSpPr>
        <p:spPr>
          <a:xfrm>
            <a:off x="3048000" y="4876800"/>
            <a:ext cx="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B978837-57D7-5625-1DF3-7A234301C1AC}"/>
              </a:ext>
            </a:extLst>
          </p:cNvPr>
          <p:cNvCxnSpPr/>
          <p:nvPr/>
        </p:nvCxnSpPr>
        <p:spPr>
          <a:xfrm>
            <a:off x="3048000" y="4800600"/>
            <a:ext cx="152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F275777-A67B-0B05-6426-EDBB54CF486D}"/>
              </a:ext>
            </a:extLst>
          </p:cNvPr>
          <p:cNvCxnSpPr/>
          <p:nvPr/>
        </p:nvCxnSpPr>
        <p:spPr>
          <a:xfrm flipV="1">
            <a:off x="3200400" y="4724400"/>
            <a:ext cx="0" cy="76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886660B-B9BF-103A-DDF0-EC16771466EE}"/>
              </a:ext>
            </a:extLst>
          </p:cNvPr>
          <p:cNvCxnSpPr>
            <a:cxnSpLocks/>
          </p:cNvCxnSpPr>
          <p:nvPr/>
        </p:nvCxnSpPr>
        <p:spPr>
          <a:xfrm flipV="1">
            <a:off x="3276600" y="4191000"/>
            <a:ext cx="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E0CE292-4ABC-C1BF-DB16-E5859CC92DF1}"/>
              </a:ext>
            </a:extLst>
          </p:cNvPr>
          <p:cNvCxnSpPr/>
          <p:nvPr/>
        </p:nvCxnSpPr>
        <p:spPr>
          <a:xfrm flipH="1">
            <a:off x="3200400" y="4724400"/>
            <a:ext cx="76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7C8293-66C3-F296-A620-0785023B0190}"/>
              </a:ext>
            </a:extLst>
          </p:cNvPr>
          <p:cNvCxnSpPr/>
          <p:nvPr/>
        </p:nvCxnSpPr>
        <p:spPr>
          <a:xfrm flipH="1">
            <a:off x="3200400" y="4191000"/>
            <a:ext cx="76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DB0178E-D994-E96B-45D4-4B16E566CDF1}"/>
              </a:ext>
            </a:extLst>
          </p:cNvPr>
          <p:cNvCxnSpPr>
            <a:cxnSpLocks/>
          </p:cNvCxnSpPr>
          <p:nvPr/>
        </p:nvCxnSpPr>
        <p:spPr>
          <a:xfrm flipV="1">
            <a:off x="3200400" y="3886200"/>
            <a:ext cx="0"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E853DF3-8A3C-0352-C9A9-BC9CCEB450CB}"/>
              </a:ext>
            </a:extLst>
          </p:cNvPr>
          <p:cNvCxnSpPr>
            <a:cxnSpLocks/>
          </p:cNvCxnSpPr>
          <p:nvPr/>
        </p:nvCxnSpPr>
        <p:spPr>
          <a:xfrm flipH="1">
            <a:off x="3048000" y="3886200"/>
            <a:ext cx="152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234D803-0A05-09B1-6F8C-4A52EB63EB02}"/>
              </a:ext>
            </a:extLst>
          </p:cNvPr>
          <p:cNvCxnSpPr>
            <a:cxnSpLocks/>
          </p:cNvCxnSpPr>
          <p:nvPr/>
        </p:nvCxnSpPr>
        <p:spPr>
          <a:xfrm>
            <a:off x="3048000" y="38862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658D285-2433-1199-F198-7BBF2C005A7E}"/>
              </a:ext>
            </a:extLst>
          </p:cNvPr>
          <p:cNvCxnSpPr/>
          <p:nvPr/>
        </p:nvCxnSpPr>
        <p:spPr>
          <a:xfrm>
            <a:off x="3048000" y="38862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D70C22D-88BB-9D70-CAC6-13189F0400BD}"/>
              </a:ext>
            </a:extLst>
          </p:cNvPr>
          <p:cNvCxnSpPr/>
          <p:nvPr/>
        </p:nvCxnSpPr>
        <p:spPr>
          <a:xfrm>
            <a:off x="3048000" y="3734218"/>
            <a:ext cx="0" cy="151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43C1517-3340-F6EA-37DE-ECAF0C528FAE}"/>
              </a:ext>
            </a:extLst>
          </p:cNvPr>
          <p:cNvCxnSpPr/>
          <p:nvPr/>
        </p:nvCxnSpPr>
        <p:spPr>
          <a:xfrm>
            <a:off x="2971800" y="3734218"/>
            <a:ext cx="76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441F4F3-534E-367A-8475-A41E93E7FF4B}"/>
              </a:ext>
            </a:extLst>
          </p:cNvPr>
          <p:cNvCxnSpPr/>
          <p:nvPr/>
        </p:nvCxnSpPr>
        <p:spPr>
          <a:xfrm flipH="1" flipV="1">
            <a:off x="2895600" y="3123363"/>
            <a:ext cx="76200" cy="1532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FD8303F-7B98-60B2-4B2A-D31830DE6756}"/>
              </a:ext>
            </a:extLst>
          </p:cNvPr>
          <p:cNvCxnSpPr/>
          <p:nvPr/>
        </p:nvCxnSpPr>
        <p:spPr>
          <a:xfrm flipV="1">
            <a:off x="2895600" y="2743200"/>
            <a:ext cx="0" cy="380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E92565C-74AC-49EC-BF2C-4E33AF9A5502}"/>
              </a:ext>
            </a:extLst>
          </p:cNvPr>
          <p:cNvCxnSpPr/>
          <p:nvPr/>
        </p:nvCxnSpPr>
        <p:spPr>
          <a:xfrm flipH="1">
            <a:off x="2819400" y="2743200"/>
            <a:ext cx="76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D8B13BB-BA3B-CD5C-7104-33219A4E0456}"/>
              </a:ext>
            </a:extLst>
          </p:cNvPr>
          <p:cNvCxnSpPr/>
          <p:nvPr/>
        </p:nvCxnSpPr>
        <p:spPr>
          <a:xfrm flipV="1">
            <a:off x="2819400" y="2590800"/>
            <a:ext cx="0" cy="152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3D82C8C-78BE-2CA0-DF08-806EF0725B51}"/>
              </a:ext>
            </a:extLst>
          </p:cNvPr>
          <p:cNvCxnSpPr/>
          <p:nvPr/>
        </p:nvCxnSpPr>
        <p:spPr>
          <a:xfrm>
            <a:off x="2819400" y="2590800"/>
            <a:ext cx="76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710DC0B-87D2-F584-2B79-7E9D4913FED9}"/>
              </a:ext>
            </a:extLst>
          </p:cNvPr>
          <p:cNvCxnSpPr>
            <a:cxnSpLocks/>
          </p:cNvCxnSpPr>
          <p:nvPr/>
        </p:nvCxnSpPr>
        <p:spPr>
          <a:xfrm flipV="1">
            <a:off x="2590800" y="3276600"/>
            <a:ext cx="0" cy="4576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585C299-9008-6C83-7830-DAFF02413F42}"/>
              </a:ext>
            </a:extLst>
          </p:cNvPr>
          <p:cNvCxnSpPr>
            <a:cxnSpLocks/>
          </p:cNvCxnSpPr>
          <p:nvPr/>
        </p:nvCxnSpPr>
        <p:spPr>
          <a:xfrm>
            <a:off x="2133600" y="3276600"/>
            <a:ext cx="419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B047EDF-BE6E-E3F8-DEF9-6AD30F54AB7B}"/>
              </a:ext>
            </a:extLst>
          </p:cNvPr>
          <p:cNvCxnSpPr>
            <a:cxnSpLocks/>
          </p:cNvCxnSpPr>
          <p:nvPr/>
        </p:nvCxnSpPr>
        <p:spPr>
          <a:xfrm flipV="1">
            <a:off x="2133600" y="3276600"/>
            <a:ext cx="0" cy="152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4F887A4-E041-7EF7-8424-70263531707D}"/>
              </a:ext>
            </a:extLst>
          </p:cNvPr>
          <p:cNvCxnSpPr>
            <a:cxnSpLocks/>
          </p:cNvCxnSpPr>
          <p:nvPr/>
        </p:nvCxnSpPr>
        <p:spPr>
          <a:xfrm flipV="1">
            <a:off x="2514600" y="3734218"/>
            <a:ext cx="0" cy="2281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442114C-9B4D-5CE9-A7BE-6DF7B4B39486}"/>
              </a:ext>
            </a:extLst>
          </p:cNvPr>
          <p:cNvCxnSpPr/>
          <p:nvPr/>
        </p:nvCxnSpPr>
        <p:spPr>
          <a:xfrm>
            <a:off x="2514600" y="3734218"/>
            <a:ext cx="38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D81D8AD-6004-CFF4-3CA4-D9CAE1D67026}"/>
              </a:ext>
            </a:extLst>
          </p:cNvPr>
          <p:cNvCxnSpPr>
            <a:cxnSpLocks/>
          </p:cNvCxnSpPr>
          <p:nvPr/>
        </p:nvCxnSpPr>
        <p:spPr>
          <a:xfrm>
            <a:off x="2133600" y="329920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FEABAA2-6363-C0C5-B9F1-C2E59451FD90}"/>
              </a:ext>
            </a:extLst>
          </p:cNvPr>
          <p:cNvCxnSpPr>
            <a:cxnSpLocks/>
          </p:cNvCxnSpPr>
          <p:nvPr/>
        </p:nvCxnSpPr>
        <p:spPr>
          <a:xfrm>
            <a:off x="2057400" y="3429000"/>
            <a:ext cx="76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D2842A2-58AC-0AE9-3F7D-4E97C445D43B}"/>
              </a:ext>
            </a:extLst>
          </p:cNvPr>
          <p:cNvCxnSpPr>
            <a:cxnSpLocks/>
          </p:cNvCxnSpPr>
          <p:nvPr/>
        </p:nvCxnSpPr>
        <p:spPr>
          <a:xfrm flipV="1">
            <a:off x="2057400" y="3429000"/>
            <a:ext cx="0" cy="76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C51784D-3734-BB9A-1615-9270D1CEC1EB}"/>
              </a:ext>
            </a:extLst>
          </p:cNvPr>
          <p:cNvCxnSpPr>
            <a:cxnSpLocks/>
          </p:cNvCxnSpPr>
          <p:nvPr/>
        </p:nvCxnSpPr>
        <p:spPr>
          <a:xfrm>
            <a:off x="1981200" y="3505200"/>
            <a:ext cx="76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F8CC2B8B-4E5F-119D-A048-01BB7168813B}"/>
              </a:ext>
            </a:extLst>
          </p:cNvPr>
          <p:cNvCxnSpPr>
            <a:cxnSpLocks/>
          </p:cNvCxnSpPr>
          <p:nvPr/>
        </p:nvCxnSpPr>
        <p:spPr>
          <a:xfrm flipV="1">
            <a:off x="1905000" y="3429000"/>
            <a:ext cx="0" cy="76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CC90737-F81E-9CED-C6F9-BADFF42D9A46}"/>
              </a:ext>
            </a:extLst>
          </p:cNvPr>
          <p:cNvCxnSpPr>
            <a:cxnSpLocks/>
          </p:cNvCxnSpPr>
          <p:nvPr/>
        </p:nvCxnSpPr>
        <p:spPr>
          <a:xfrm>
            <a:off x="1758146" y="3401367"/>
            <a:ext cx="1468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7F0B3C1-9C5E-11EC-10C2-17A79EF28B87}"/>
              </a:ext>
            </a:extLst>
          </p:cNvPr>
          <p:cNvCxnSpPr>
            <a:cxnSpLocks/>
          </p:cNvCxnSpPr>
          <p:nvPr/>
        </p:nvCxnSpPr>
        <p:spPr>
          <a:xfrm flipV="1">
            <a:off x="1758146" y="3429000"/>
            <a:ext cx="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C7A86505-BFA2-E601-B6F4-5CE00EDDB82F}"/>
              </a:ext>
            </a:extLst>
          </p:cNvPr>
          <p:cNvCxnSpPr/>
          <p:nvPr/>
        </p:nvCxnSpPr>
        <p:spPr>
          <a:xfrm flipH="1">
            <a:off x="1676400" y="3581400"/>
            <a:ext cx="817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323CF84-B381-C509-66E4-722FA5207280}"/>
              </a:ext>
            </a:extLst>
          </p:cNvPr>
          <p:cNvCxnSpPr/>
          <p:nvPr/>
        </p:nvCxnSpPr>
        <p:spPr>
          <a:xfrm>
            <a:off x="2388695" y="3962400"/>
            <a:ext cx="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68CFCD5-AA89-F2B4-2FB6-5720F0DBADA1}"/>
              </a:ext>
            </a:extLst>
          </p:cNvPr>
          <p:cNvCxnSpPr>
            <a:cxnSpLocks/>
          </p:cNvCxnSpPr>
          <p:nvPr/>
        </p:nvCxnSpPr>
        <p:spPr>
          <a:xfrm>
            <a:off x="2388695" y="4038600"/>
            <a:ext cx="139153" cy="243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C546CBC-1CB3-3D86-76BF-1A8F14DCC6F9}"/>
              </a:ext>
            </a:extLst>
          </p:cNvPr>
          <p:cNvCxnSpPr/>
          <p:nvPr/>
        </p:nvCxnSpPr>
        <p:spPr>
          <a:xfrm>
            <a:off x="2388695" y="3962400"/>
            <a:ext cx="1391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tar: 5 Points 2">
            <a:extLst>
              <a:ext uri="{FF2B5EF4-FFF2-40B4-BE49-F238E27FC236}">
                <a16:creationId xmlns:a16="http://schemas.microsoft.com/office/drawing/2014/main" id="{E3E2FF6C-5410-0794-E884-292478D71827}"/>
              </a:ext>
            </a:extLst>
          </p:cNvPr>
          <p:cNvSpPr/>
          <p:nvPr/>
        </p:nvSpPr>
        <p:spPr>
          <a:xfrm>
            <a:off x="3352800" y="2362200"/>
            <a:ext cx="152394" cy="152400"/>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283510DF-DE65-47BB-4CE5-CEE92898720E}"/>
              </a:ext>
            </a:extLst>
          </p:cNvPr>
          <p:cNvSpPr/>
          <p:nvPr/>
        </p:nvSpPr>
        <p:spPr>
          <a:xfrm>
            <a:off x="2036271" y="3693978"/>
            <a:ext cx="164004" cy="203581"/>
          </a:xfrm>
          <a:prstGeom prst="star5">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A59F6BC6-8C95-475B-18A9-43768A735265}"/>
              </a:ext>
            </a:extLst>
          </p:cNvPr>
          <p:cNvSpPr/>
          <p:nvPr/>
        </p:nvSpPr>
        <p:spPr>
          <a:xfrm>
            <a:off x="1905001" y="2741527"/>
            <a:ext cx="205390" cy="213732"/>
          </a:xfrm>
          <a:prstGeom prst="star5">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CB8809AC-0A0A-9208-2FF8-D51EF7AD2290}"/>
              </a:ext>
            </a:extLst>
          </p:cNvPr>
          <p:cNvSpPr/>
          <p:nvPr/>
        </p:nvSpPr>
        <p:spPr>
          <a:xfrm>
            <a:off x="2388695" y="2209800"/>
            <a:ext cx="164004" cy="204832"/>
          </a:xfrm>
          <a:prstGeom prst="star5">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8CE4E116-FFD2-87F5-FF65-0185153E812F}"/>
              </a:ext>
            </a:extLst>
          </p:cNvPr>
          <p:cNvSpPr/>
          <p:nvPr/>
        </p:nvSpPr>
        <p:spPr>
          <a:xfrm>
            <a:off x="1432779" y="3238501"/>
            <a:ext cx="235434" cy="228599"/>
          </a:xfrm>
          <a:prstGeom prst="star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E8DCB336-E966-2BCA-3180-50FC275E090C}"/>
              </a:ext>
            </a:extLst>
          </p:cNvPr>
          <p:cNvSpPr/>
          <p:nvPr/>
        </p:nvSpPr>
        <p:spPr>
          <a:xfrm>
            <a:off x="4012105" y="4029075"/>
            <a:ext cx="318042" cy="304798"/>
          </a:xfrm>
          <a:prstGeom prst="star5">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87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C39479C-D3D4-18A6-9DB7-EB7B603C35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CA6D32-761D-B6C6-70CE-1FC257DAAACA}"/>
              </a:ext>
            </a:extLst>
          </p:cNvPr>
          <p:cNvSpPr>
            <a:spLocks noGrp="1"/>
          </p:cNvSpPr>
          <p:nvPr>
            <p:ph idx="1"/>
          </p:nvPr>
        </p:nvSpPr>
        <p:spPr>
          <a:xfrm>
            <a:off x="-25121" y="2057400"/>
            <a:ext cx="9493062" cy="4953000"/>
          </a:xfrm>
        </p:spPr>
        <p:txBody>
          <a:bodyPr>
            <a:normAutofit/>
          </a:bodyPr>
          <a:lstStyle/>
          <a:p>
            <a:pPr marL="457200" lvl="1" indent="0">
              <a:buNone/>
            </a:pPr>
            <a:r>
              <a:rPr lang="en-US" sz="3600" b="1" dirty="0"/>
              <a:t>Are these Goals accurately reflecting what you want Rural Golden Gate Estates to look like 10–20 years from now?</a:t>
            </a:r>
          </a:p>
        </p:txBody>
      </p:sp>
      <p:sp>
        <p:nvSpPr>
          <p:cNvPr id="4" name="Footer Placeholder 4">
            <a:extLst>
              <a:ext uri="{FF2B5EF4-FFF2-40B4-BE49-F238E27FC236}">
                <a16:creationId xmlns:a16="http://schemas.microsoft.com/office/drawing/2014/main" id="{9D906DBF-9595-D006-A2F5-CD50DEE4D6AE}"/>
              </a:ext>
            </a:extLst>
          </p:cNvPr>
          <p:cNvSpPr txBox="1">
            <a:spLocks/>
          </p:cNvSpPr>
          <p:nvPr/>
        </p:nvSpPr>
        <p:spPr bwMode="auto">
          <a:xfrm>
            <a:off x="2781300" y="6310312"/>
            <a:ext cx="3581400" cy="457200"/>
          </a:xfrm>
          <a:prstGeom prst="rect">
            <a:avLst/>
          </a:prstGeom>
          <a:noFill/>
          <a:ln w="9525">
            <a:noFill/>
            <a:miter lim="800000"/>
            <a:headEnd/>
            <a:tailEnd/>
          </a:ln>
          <a:effectLst/>
        </p:spPr>
        <p:txBody>
          <a:bodyPr anchor="ctr"/>
          <a:lstStyle/>
          <a:p>
            <a:pPr algn="ctr">
              <a:defRPr/>
            </a:pPr>
            <a:br>
              <a:rPr lang="en-US" sz="1200" dirty="0">
                <a:effectLst>
                  <a:outerShdw blurRad="38100" dist="38100" dir="2700000" algn="tl">
                    <a:srgbClr val="000000"/>
                  </a:outerShdw>
                </a:effectLst>
              </a:rPr>
            </a:br>
            <a:endParaRPr lang="en-US" sz="1200" dirty="0">
              <a:effectLst>
                <a:outerShdw blurRad="38100" dist="38100" dir="2700000" algn="tl">
                  <a:srgbClr val="000000"/>
                </a:outerShdw>
              </a:effectLst>
            </a:endParaRPr>
          </a:p>
        </p:txBody>
      </p:sp>
      <p:sp>
        <p:nvSpPr>
          <p:cNvPr id="5" name="Slide Number Placeholder 4">
            <a:extLst>
              <a:ext uri="{FF2B5EF4-FFF2-40B4-BE49-F238E27FC236}">
                <a16:creationId xmlns:a16="http://schemas.microsoft.com/office/drawing/2014/main" id="{9AD4FC43-0C67-5EC7-70E3-8C0D56FDFA9F}"/>
              </a:ext>
            </a:extLst>
          </p:cNvPr>
          <p:cNvSpPr>
            <a:spLocks noGrp="1"/>
          </p:cNvSpPr>
          <p:nvPr>
            <p:ph type="sldNum" sz="quarter" idx="12"/>
          </p:nvPr>
        </p:nvSpPr>
        <p:spPr>
          <a:xfrm>
            <a:off x="8610600" y="6090313"/>
            <a:ext cx="628813" cy="767687"/>
          </a:xfrm>
        </p:spPr>
        <p:txBody>
          <a:bodyPr/>
          <a:lstStyle/>
          <a:p>
            <a:fld id="{D57F1E4F-1CFF-5643-939E-02111984F565}" type="slidenum">
              <a:rPr lang="en-US" sz="2000" smtClean="0"/>
              <a:t>20</a:t>
            </a:fld>
            <a:endParaRPr lang="en-US" sz="2000" dirty="0"/>
          </a:p>
        </p:txBody>
      </p:sp>
    </p:spTree>
    <p:extLst>
      <p:ext uri="{BB962C8B-B14F-4D97-AF65-F5344CB8AC3E}">
        <p14:creationId xmlns:p14="http://schemas.microsoft.com/office/powerpoint/2010/main" val="202561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9531" y="838690"/>
            <a:ext cx="8229600" cy="1139825"/>
          </a:xfrm>
        </p:spPr>
        <p:txBody>
          <a:bodyPr/>
          <a:lstStyle/>
          <a:p>
            <a:pPr algn="ctr"/>
            <a:r>
              <a:rPr lang="en-US" dirty="0">
                <a:solidFill>
                  <a:srgbClr val="99CC00"/>
                </a:solidFill>
              </a:rPr>
              <a:t>Public Comment</a:t>
            </a:r>
          </a:p>
        </p:txBody>
      </p:sp>
      <p:sp>
        <p:nvSpPr>
          <p:cNvPr id="4" name="Footer Placeholder 4"/>
          <p:cNvSpPr txBox="1">
            <a:spLocks/>
          </p:cNvSpPr>
          <p:nvPr/>
        </p:nvSpPr>
        <p:spPr bwMode="auto">
          <a:xfrm>
            <a:off x="1981200" y="6324599"/>
            <a:ext cx="5029200" cy="457200"/>
          </a:xfrm>
          <a:prstGeom prst="rect">
            <a:avLst/>
          </a:prstGeom>
          <a:noFill/>
          <a:ln w="9525">
            <a:noFill/>
            <a:miter lim="800000"/>
            <a:headEnd/>
            <a:tailEnd/>
          </a:ln>
          <a:effectLst/>
        </p:spPr>
        <p:txBody>
          <a:bodyPr anchor="ctr"/>
          <a:lstStyle/>
          <a:p>
            <a:pPr algn="ctr">
              <a:defRPr/>
            </a:pPr>
            <a:br>
              <a:rPr lang="en-US" sz="1200" dirty="0">
                <a:effectLst>
                  <a:outerShdw blurRad="38100" dist="38100" dir="2700000" algn="tl">
                    <a:srgbClr val="000000"/>
                  </a:outerShdw>
                </a:effectLst>
              </a:rPr>
            </a:br>
            <a:r>
              <a:rPr lang="en-US" sz="1200" dirty="0">
                <a:effectLst>
                  <a:outerShdw blurRad="38100" dist="38100" dir="2700000" algn="tl">
                    <a:srgbClr val="000000"/>
                  </a:outerShdw>
                </a:effectLst>
              </a:rPr>
              <a:t>Community Planning &amp; Resiliency</a:t>
            </a:r>
            <a:br>
              <a:rPr lang="en-US" sz="1200" dirty="0">
                <a:effectLst>
                  <a:outerShdw blurRad="38100" dist="38100" dir="2700000" algn="tl">
                    <a:srgbClr val="000000"/>
                  </a:outerShdw>
                </a:effectLst>
              </a:rPr>
            </a:br>
            <a:r>
              <a:rPr lang="en-US" sz="1200" dirty="0">
                <a:effectLst>
                  <a:outerShdw blurRad="38100" dist="38100" dir="2700000" algn="tl">
                    <a:srgbClr val="000000"/>
                  </a:outerShdw>
                </a:effectLst>
              </a:rPr>
              <a:t>Division </a:t>
            </a:r>
            <a:br>
              <a:rPr lang="en-US" sz="1200" dirty="0">
                <a:effectLst>
                  <a:outerShdw blurRad="38100" dist="38100" dir="2700000" algn="tl">
                    <a:srgbClr val="000000"/>
                  </a:outerShdw>
                </a:effectLst>
              </a:rPr>
            </a:br>
            <a:endParaRPr lang="en-US" sz="1200" dirty="0">
              <a:effectLst>
                <a:outerShdw blurRad="38100" dist="38100" dir="2700000" algn="tl">
                  <a:srgbClr val="000000"/>
                </a:outerShdw>
              </a:effectLst>
            </a:endParaRPr>
          </a:p>
        </p:txBody>
      </p:sp>
      <p:sp>
        <p:nvSpPr>
          <p:cNvPr id="3" name="TextBox 2"/>
          <p:cNvSpPr txBox="1"/>
          <p:nvPr/>
        </p:nvSpPr>
        <p:spPr>
          <a:xfrm>
            <a:off x="8534400" y="6230034"/>
            <a:ext cx="184731" cy="646331"/>
          </a:xfrm>
          <a:prstGeom prst="rect">
            <a:avLst/>
          </a:prstGeom>
          <a:noFill/>
        </p:spPr>
        <p:txBody>
          <a:bodyPr wrap="none" rtlCol="0">
            <a:spAutoFit/>
          </a:bodyPr>
          <a:lstStyle/>
          <a:p>
            <a:endParaRPr lang="en-US" dirty="0"/>
          </a:p>
          <a:p>
            <a:endParaRPr lang="en-US" dirty="0"/>
          </a:p>
        </p:txBody>
      </p:sp>
      <p:pic>
        <p:nvPicPr>
          <p:cNvPr id="12" name="Picture 11">
            <a:extLst>
              <a:ext uri="{FF2B5EF4-FFF2-40B4-BE49-F238E27FC236}">
                <a16:creationId xmlns:a16="http://schemas.microsoft.com/office/drawing/2014/main" id="{036638D2-4380-5A69-B5CC-54956D896F9C}"/>
              </a:ext>
            </a:extLst>
          </p:cNvPr>
          <p:cNvPicPr>
            <a:picLocks noChangeAspect="1"/>
          </p:cNvPicPr>
          <p:nvPr/>
        </p:nvPicPr>
        <p:blipFill>
          <a:blip r:embed="rId3"/>
          <a:stretch>
            <a:fillRect/>
          </a:stretch>
        </p:blipFill>
        <p:spPr>
          <a:xfrm>
            <a:off x="1512305" y="1970299"/>
            <a:ext cx="6119390" cy="3985605"/>
          </a:xfrm>
          <a:prstGeom prst="rect">
            <a:avLst/>
          </a:prstGeom>
        </p:spPr>
      </p:pic>
      <p:sp>
        <p:nvSpPr>
          <p:cNvPr id="13" name="Slide Number Placeholder 4">
            <a:extLst>
              <a:ext uri="{FF2B5EF4-FFF2-40B4-BE49-F238E27FC236}">
                <a16:creationId xmlns:a16="http://schemas.microsoft.com/office/drawing/2014/main" id="{FCFA8C0E-4507-9FCF-03A9-6ACE769CD1BF}"/>
              </a:ext>
            </a:extLst>
          </p:cNvPr>
          <p:cNvSpPr txBox="1">
            <a:spLocks/>
          </p:cNvSpPr>
          <p:nvPr/>
        </p:nvSpPr>
        <p:spPr>
          <a:xfrm>
            <a:off x="8661097" y="6397955"/>
            <a:ext cx="628813" cy="767687"/>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D57F1E4F-1CFF-5643-939E-02111984F565}" type="slidenum">
              <a:rPr lang="en-US" sz="2000" smtClean="0"/>
              <a:pPr/>
              <a:t>21</a:t>
            </a:fld>
            <a:endParaRPr lang="en-US" sz="2000" dirty="0"/>
          </a:p>
        </p:txBody>
      </p:sp>
    </p:spTree>
    <p:extLst>
      <p:ext uri="{BB962C8B-B14F-4D97-AF65-F5344CB8AC3E}">
        <p14:creationId xmlns:p14="http://schemas.microsoft.com/office/powerpoint/2010/main" val="3089452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075F873-E80A-C819-C185-A5FBBDC01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CBE71-D377-02AF-0CBA-766391BE95BC}"/>
              </a:ext>
            </a:extLst>
          </p:cNvPr>
          <p:cNvSpPr>
            <a:spLocks noGrp="1"/>
          </p:cNvSpPr>
          <p:nvPr>
            <p:ph type="title"/>
          </p:nvPr>
        </p:nvSpPr>
        <p:spPr>
          <a:xfrm>
            <a:off x="381000" y="142924"/>
            <a:ext cx="8229600" cy="1139825"/>
          </a:xfrm>
        </p:spPr>
        <p:txBody>
          <a:bodyPr/>
          <a:lstStyle/>
          <a:p>
            <a:pPr algn="ctr"/>
            <a:r>
              <a:rPr lang="en-US" dirty="0">
                <a:solidFill>
                  <a:srgbClr val="99CC00"/>
                </a:solidFill>
              </a:rPr>
              <a:t> </a:t>
            </a:r>
            <a:r>
              <a:rPr lang="en-US" sz="4400" b="1" dirty="0">
                <a:solidFill>
                  <a:srgbClr val="99CC00"/>
                </a:solidFill>
              </a:rPr>
              <a:t>Next Meeting </a:t>
            </a:r>
            <a:br>
              <a:rPr lang="en-US" b="1" dirty="0">
                <a:solidFill>
                  <a:srgbClr val="99CC00"/>
                </a:solidFill>
              </a:rPr>
            </a:br>
            <a:r>
              <a:rPr lang="en-US" b="1" dirty="0">
                <a:solidFill>
                  <a:srgbClr val="99CC00"/>
                </a:solidFill>
              </a:rPr>
              <a:t>			</a:t>
            </a:r>
            <a:br>
              <a:rPr lang="en-US" dirty="0">
                <a:solidFill>
                  <a:srgbClr val="99CC00"/>
                </a:solidFill>
              </a:rPr>
            </a:br>
            <a:r>
              <a:rPr lang="en-US" dirty="0">
                <a:solidFill>
                  <a:srgbClr val="99CC00"/>
                </a:solidFill>
              </a:rPr>
              <a:t> 							</a:t>
            </a:r>
            <a:br>
              <a:rPr lang="en-US" dirty="0">
                <a:solidFill>
                  <a:srgbClr val="99CC00"/>
                </a:solidFill>
              </a:rPr>
            </a:br>
            <a:br>
              <a:rPr lang="en-US" dirty="0">
                <a:solidFill>
                  <a:srgbClr val="99CC00"/>
                </a:solidFill>
              </a:rPr>
            </a:br>
            <a:br>
              <a:rPr lang="en-US" dirty="0">
                <a:solidFill>
                  <a:srgbClr val="99CC00"/>
                </a:solidFill>
              </a:rPr>
            </a:br>
            <a:r>
              <a:rPr lang="en-US" b="1" dirty="0">
                <a:solidFill>
                  <a:srgbClr val="99CC00"/>
                </a:solidFill>
              </a:rPr>
              <a:t>Web Page</a:t>
            </a:r>
            <a:br>
              <a:rPr lang="en-US" b="1" dirty="0">
                <a:solidFill>
                  <a:srgbClr val="99CC00"/>
                </a:solidFill>
              </a:rPr>
            </a:br>
            <a:r>
              <a:rPr lang="en-US" b="1" dirty="0">
                <a:solidFill>
                  <a:srgbClr val="99CC00"/>
                </a:solidFill>
              </a:rPr>
              <a:t>		</a:t>
            </a:r>
            <a:endParaRPr lang="en-US" dirty="0">
              <a:solidFill>
                <a:srgbClr val="99CC00"/>
              </a:solidFill>
            </a:endParaRPr>
          </a:p>
        </p:txBody>
      </p:sp>
      <p:sp>
        <p:nvSpPr>
          <p:cNvPr id="6" name="TextBox 5">
            <a:extLst>
              <a:ext uri="{FF2B5EF4-FFF2-40B4-BE49-F238E27FC236}">
                <a16:creationId xmlns:a16="http://schemas.microsoft.com/office/drawing/2014/main" id="{D0C11E96-BDF0-BEB7-C08A-258F09DC09A3}"/>
              </a:ext>
            </a:extLst>
          </p:cNvPr>
          <p:cNvSpPr txBox="1"/>
          <p:nvPr/>
        </p:nvSpPr>
        <p:spPr>
          <a:xfrm>
            <a:off x="76200" y="1033605"/>
            <a:ext cx="8763000" cy="1754326"/>
          </a:xfrm>
          <a:prstGeom prst="rect">
            <a:avLst/>
          </a:prstGeom>
          <a:noFill/>
        </p:spPr>
        <p:txBody>
          <a:bodyPr wrap="square" rtlCol="0">
            <a:spAutoFit/>
          </a:bodyPr>
          <a:lstStyle/>
          <a:p>
            <a:pPr algn="ctr"/>
            <a:r>
              <a:rPr lang="en-US" sz="3600" dirty="0">
                <a:solidFill>
                  <a:schemeClr val="tx1">
                    <a:lumMod val="95000"/>
                  </a:schemeClr>
                </a:solidFill>
              </a:rPr>
              <a:t>March 25, 2026</a:t>
            </a:r>
            <a:br>
              <a:rPr lang="en-US" sz="3600" dirty="0">
                <a:solidFill>
                  <a:schemeClr val="tx1">
                    <a:lumMod val="95000"/>
                  </a:schemeClr>
                </a:solidFill>
              </a:rPr>
            </a:br>
            <a:r>
              <a:rPr lang="en-US" sz="3600" dirty="0">
                <a:solidFill>
                  <a:schemeClr val="tx1">
                    <a:lumMod val="95000"/>
                  </a:schemeClr>
                </a:solidFill>
              </a:rPr>
              <a:t> 6:00 p.m. </a:t>
            </a:r>
          </a:p>
          <a:p>
            <a:pPr algn="ctr"/>
            <a:r>
              <a:rPr lang="en-US" sz="3600" dirty="0">
                <a:solidFill>
                  <a:schemeClr val="tx1">
                    <a:lumMod val="95000"/>
                  </a:schemeClr>
                </a:solidFill>
              </a:rPr>
              <a:t>Max A. Hasse Jr. Community Park</a:t>
            </a:r>
          </a:p>
        </p:txBody>
      </p:sp>
      <p:sp>
        <p:nvSpPr>
          <p:cNvPr id="11" name="Slide Number Placeholder 4">
            <a:extLst>
              <a:ext uri="{FF2B5EF4-FFF2-40B4-BE49-F238E27FC236}">
                <a16:creationId xmlns:a16="http://schemas.microsoft.com/office/drawing/2014/main" id="{E5F8C634-D779-0E90-E636-C92F589CBA77}"/>
              </a:ext>
            </a:extLst>
          </p:cNvPr>
          <p:cNvSpPr txBox="1">
            <a:spLocks/>
          </p:cNvSpPr>
          <p:nvPr/>
        </p:nvSpPr>
        <p:spPr>
          <a:xfrm>
            <a:off x="8686800" y="6474156"/>
            <a:ext cx="628813" cy="767687"/>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D57F1E4F-1CFF-5643-939E-02111984F565}" type="slidenum">
              <a:rPr lang="en-US" sz="2000" smtClean="0"/>
              <a:pPr/>
              <a:t>22</a:t>
            </a:fld>
            <a:endParaRPr lang="en-US" sz="2000" dirty="0"/>
          </a:p>
        </p:txBody>
      </p:sp>
      <p:sp>
        <p:nvSpPr>
          <p:cNvPr id="4" name="Content Placeholder 3"/>
          <p:cNvSpPr>
            <a:spLocks noGrp="1"/>
          </p:cNvSpPr>
          <p:nvPr>
            <p:ph sz="half" idx="2"/>
          </p:nvPr>
        </p:nvSpPr>
        <p:spPr>
          <a:xfrm>
            <a:off x="647700" y="4276288"/>
            <a:ext cx="8229600" cy="914399"/>
          </a:xfrm>
        </p:spPr>
        <p:txBody>
          <a:bodyPr>
            <a:normAutofit fontScale="55000" lnSpcReduction="20000"/>
          </a:bodyPr>
          <a:lstStyle/>
          <a:p>
            <a:pPr marL="0" indent="0">
              <a:buNone/>
            </a:pPr>
            <a:r>
              <a:rPr lang="en-US" sz="4000" dirty="0">
                <a:hlinkClick r:id="rId2">
                  <a:extLst>
                    <a:ext uri="{A12FA001-AC4F-418D-AE19-62706E023703}">
                      <ahyp:hlinkClr xmlns:ahyp="http://schemas.microsoft.com/office/drawing/2018/hyperlinkcolor" val="tx"/>
                    </a:ext>
                  </a:extLst>
                </a:hlinkClick>
              </a:rPr>
              <a:t>https://www.collier.gov/Collier-County/Advisory-Boards-Authorities/Advisory-Boards/Rural-Golden-Gate-Estates-Restudy-Committee</a:t>
            </a:r>
            <a:endParaRPr lang="en-US" sz="4000" dirty="0"/>
          </a:p>
          <a:p>
            <a:endParaRPr lang="en-US" dirty="0"/>
          </a:p>
        </p:txBody>
      </p:sp>
      <p:pic>
        <p:nvPicPr>
          <p:cNvPr id="3" name="Picture 2" descr="Qr code&#10;&#10;AI-generated content may be incorrect.">
            <a:extLst>
              <a:ext uri="{FF2B5EF4-FFF2-40B4-BE49-F238E27FC236}">
                <a16:creationId xmlns:a16="http://schemas.microsoft.com/office/drawing/2014/main" id="{1CE8131A-005F-5AA6-CE87-1C4B68B82306}"/>
              </a:ext>
            </a:extLst>
          </p:cNvPr>
          <p:cNvPicPr>
            <a:picLocks noChangeAspect="1"/>
          </p:cNvPicPr>
          <p:nvPr/>
        </p:nvPicPr>
        <p:blipFill>
          <a:blip r:embed="rId3"/>
          <a:stretch>
            <a:fillRect/>
          </a:stretch>
        </p:blipFill>
        <p:spPr>
          <a:xfrm>
            <a:off x="3695700" y="5196425"/>
            <a:ext cx="1600200" cy="1519193"/>
          </a:xfrm>
          <a:prstGeom prst="rect">
            <a:avLst/>
          </a:prstGeom>
        </p:spPr>
      </p:pic>
    </p:spTree>
    <p:extLst>
      <p:ext uri="{BB962C8B-B14F-4D97-AF65-F5344CB8AC3E}">
        <p14:creationId xmlns:p14="http://schemas.microsoft.com/office/powerpoint/2010/main" val="1252535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78C52-E7BA-A6C6-6D5D-3852DD578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DD0AE-C60F-4DD0-5775-9190E2C9BFBD}"/>
              </a:ext>
            </a:extLst>
          </p:cNvPr>
          <p:cNvSpPr>
            <a:spLocks noGrp="1"/>
          </p:cNvSpPr>
          <p:nvPr>
            <p:ph type="title"/>
          </p:nvPr>
        </p:nvSpPr>
        <p:spPr>
          <a:xfrm>
            <a:off x="35327" y="-76200"/>
            <a:ext cx="8839200" cy="918882"/>
          </a:xfrm>
        </p:spPr>
        <p:txBody>
          <a:bodyPr/>
          <a:lstStyle/>
          <a:p>
            <a:pPr algn="ctr"/>
            <a:r>
              <a:rPr lang="en-US" b="1">
                <a:solidFill>
                  <a:srgbClr val="99CC00"/>
                </a:solidFill>
              </a:rPr>
              <a:t>Future Land Use Map</a:t>
            </a:r>
            <a:endParaRPr lang="en-US" b="1" dirty="0">
              <a:solidFill>
                <a:srgbClr val="99CC00"/>
              </a:solidFill>
            </a:endParaRPr>
          </a:p>
        </p:txBody>
      </p:sp>
      <p:sp>
        <p:nvSpPr>
          <p:cNvPr id="9" name="Slide Number Placeholder 8">
            <a:extLst>
              <a:ext uri="{FF2B5EF4-FFF2-40B4-BE49-F238E27FC236}">
                <a16:creationId xmlns:a16="http://schemas.microsoft.com/office/drawing/2014/main" id="{91998BEB-BFF7-2C89-7990-E09FFE73BF71}"/>
              </a:ext>
            </a:extLst>
          </p:cNvPr>
          <p:cNvSpPr>
            <a:spLocks noGrp="1"/>
          </p:cNvSpPr>
          <p:nvPr>
            <p:ph type="sldNum" sz="quarter" idx="12"/>
          </p:nvPr>
        </p:nvSpPr>
        <p:spPr>
          <a:xfrm>
            <a:off x="8677192" y="6107060"/>
            <a:ext cx="628813" cy="767687"/>
          </a:xfrm>
        </p:spPr>
        <p:txBody>
          <a:bodyPr/>
          <a:lstStyle/>
          <a:p>
            <a:fld id="{D57F1E4F-1CFF-5643-939E-02111984F565}" type="slidenum">
              <a:rPr lang="en-US" sz="2000" smtClean="0"/>
              <a:t>23</a:t>
            </a:fld>
            <a:endParaRPr lang="en-US" sz="2000" dirty="0"/>
          </a:p>
        </p:txBody>
      </p:sp>
      <p:pic>
        <p:nvPicPr>
          <p:cNvPr id="3" name="Content Placeholder 4">
            <a:extLst>
              <a:ext uri="{FF2B5EF4-FFF2-40B4-BE49-F238E27FC236}">
                <a16:creationId xmlns:a16="http://schemas.microsoft.com/office/drawing/2014/main" id="{0A5CDD18-ABE3-03D7-7D59-D9206B975FC9}"/>
              </a:ext>
            </a:extLst>
          </p:cNvPr>
          <p:cNvPicPr>
            <a:picLocks noGrp="1" noChangeAspect="1"/>
          </p:cNvPicPr>
          <p:nvPr>
            <p:ph idx="1"/>
          </p:nvPr>
        </p:nvPicPr>
        <p:blipFill>
          <a:blip r:embed="rId3"/>
          <a:stretch>
            <a:fillRect/>
          </a:stretch>
        </p:blipFill>
        <p:spPr>
          <a:xfrm>
            <a:off x="152401" y="609600"/>
            <a:ext cx="4789362" cy="6172200"/>
          </a:xfrm>
        </p:spPr>
      </p:pic>
      <p:pic>
        <p:nvPicPr>
          <p:cNvPr id="4" name="Picture 3">
            <a:extLst>
              <a:ext uri="{FF2B5EF4-FFF2-40B4-BE49-F238E27FC236}">
                <a16:creationId xmlns:a16="http://schemas.microsoft.com/office/drawing/2014/main" id="{D3786DC2-01B4-12AC-C3E8-A27C92D9B07E}"/>
              </a:ext>
            </a:extLst>
          </p:cNvPr>
          <p:cNvPicPr>
            <a:picLocks noChangeAspect="1"/>
          </p:cNvPicPr>
          <p:nvPr/>
        </p:nvPicPr>
        <p:blipFill>
          <a:blip r:embed="rId4"/>
          <a:stretch>
            <a:fillRect/>
          </a:stretch>
        </p:blipFill>
        <p:spPr>
          <a:xfrm>
            <a:off x="5058837" y="1828800"/>
            <a:ext cx="3932762" cy="3200400"/>
          </a:xfrm>
          <a:prstGeom prst="rect">
            <a:avLst/>
          </a:prstGeom>
        </p:spPr>
      </p:pic>
      <p:cxnSp>
        <p:nvCxnSpPr>
          <p:cNvPr id="6" name="Straight Arrow Connector 5">
            <a:extLst>
              <a:ext uri="{FF2B5EF4-FFF2-40B4-BE49-F238E27FC236}">
                <a16:creationId xmlns:a16="http://schemas.microsoft.com/office/drawing/2014/main" id="{0EAE4043-87DB-D763-B4C7-75F0E791B665}"/>
              </a:ext>
            </a:extLst>
          </p:cNvPr>
          <p:cNvCxnSpPr>
            <a:cxnSpLocks/>
          </p:cNvCxnSpPr>
          <p:nvPr/>
        </p:nvCxnSpPr>
        <p:spPr>
          <a:xfrm flipH="1" flipV="1">
            <a:off x="3581400" y="2819400"/>
            <a:ext cx="2209800" cy="381000"/>
          </a:xfrm>
          <a:prstGeom prst="straightConnector1">
            <a:avLst/>
          </a:prstGeom>
          <a:ln>
            <a:headEnd type="arrow" w="med" len="med"/>
            <a:tailEnd type="arrow" w="med" len="me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97364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91C31DA-6393-B607-53CE-1C99A7091D49}"/>
            </a:ext>
          </a:extLst>
        </p:cNvPr>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38384B7E-BBE7-277B-6F2D-F909586DAD37}"/>
              </a:ext>
            </a:extLst>
          </p:cNvPr>
          <p:cNvSpPr txBox="1">
            <a:spLocks/>
          </p:cNvSpPr>
          <p:nvPr/>
        </p:nvSpPr>
        <p:spPr>
          <a:xfrm>
            <a:off x="8686800" y="6474156"/>
            <a:ext cx="628813" cy="767687"/>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D57F1E4F-1CFF-5643-939E-02111984F565}" type="slidenum">
              <a:rPr lang="en-US" sz="2000" smtClean="0"/>
              <a:pPr/>
              <a:t>24</a:t>
            </a:fld>
            <a:endParaRPr lang="en-US" sz="2000" dirty="0"/>
          </a:p>
        </p:txBody>
      </p:sp>
      <p:sp>
        <p:nvSpPr>
          <p:cNvPr id="3" name="TextBox 2">
            <a:extLst>
              <a:ext uri="{FF2B5EF4-FFF2-40B4-BE49-F238E27FC236}">
                <a16:creationId xmlns:a16="http://schemas.microsoft.com/office/drawing/2014/main" id="{98A85684-7821-F5B7-F252-8C565C9BF318}"/>
              </a:ext>
            </a:extLst>
          </p:cNvPr>
          <p:cNvSpPr txBox="1"/>
          <p:nvPr/>
        </p:nvSpPr>
        <p:spPr>
          <a:xfrm>
            <a:off x="381000" y="-228600"/>
            <a:ext cx="8305800" cy="6863417"/>
          </a:xfrm>
          <a:prstGeom prst="rect">
            <a:avLst/>
          </a:prstGeom>
          <a:noFill/>
        </p:spPr>
        <p:txBody>
          <a:bodyPr wrap="square">
            <a:spAutoFit/>
          </a:bodyPr>
          <a:lstStyle/>
          <a:p>
            <a:pPr algn="l"/>
            <a:endParaRPr lang="en-US" sz="2000" b="0" i="0" u="none" strike="noStrike" baseline="0" dirty="0">
              <a:solidFill>
                <a:srgbClr val="000000"/>
              </a:solidFill>
              <a:latin typeface="Aptos" panose="020B0004020202020204" pitchFamily="34" charset="0"/>
            </a:endParaRPr>
          </a:p>
          <a:p>
            <a:pPr algn="ctr"/>
            <a:r>
              <a:rPr lang="en-US" sz="2000" b="0" i="0" u="none" strike="noStrike" baseline="0" dirty="0">
                <a:solidFill>
                  <a:srgbClr val="000000"/>
                </a:solidFill>
                <a:latin typeface="Aptos" panose="020B0004020202020204" pitchFamily="34" charset="0"/>
              </a:rPr>
              <a:t> </a:t>
            </a:r>
            <a:r>
              <a:rPr lang="en-US" sz="2400" b="1" i="0" u="none" strike="noStrike" baseline="0" dirty="0">
                <a:solidFill>
                  <a:srgbClr val="000000"/>
                </a:solidFill>
                <a:latin typeface="Aptos" panose="020B0004020202020204" pitchFamily="34" charset="0"/>
              </a:rPr>
              <a:t>Collier County </a:t>
            </a:r>
            <a:endParaRPr lang="en-US" sz="2400" b="0" i="0" u="none" strike="noStrike" baseline="0" dirty="0">
              <a:solidFill>
                <a:srgbClr val="000000"/>
              </a:solidFill>
              <a:latin typeface="Aptos" panose="020B0004020202020204" pitchFamily="34" charset="0"/>
            </a:endParaRPr>
          </a:p>
          <a:p>
            <a:pPr algn="ctr"/>
            <a:r>
              <a:rPr lang="en-US" sz="1800" b="1" i="0" u="none" strike="noStrike" baseline="0" dirty="0">
                <a:solidFill>
                  <a:srgbClr val="000000"/>
                </a:solidFill>
                <a:latin typeface="Aptos" panose="020B0004020202020204" pitchFamily="34" charset="0"/>
              </a:rPr>
              <a:t>Rural Golden Gate Estates Restudy Advisory Committee </a:t>
            </a:r>
            <a:endParaRPr lang="en-US" sz="1800" b="0" i="0" u="none" strike="noStrike" baseline="0" dirty="0">
              <a:solidFill>
                <a:srgbClr val="000000"/>
              </a:solidFill>
              <a:latin typeface="Aptos" panose="020B0004020202020204" pitchFamily="34" charset="0"/>
            </a:endParaRPr>
          </a:p>
          <a:p>
            <a:pPr algn="ctr"/>
            <a:r>
              <a:rPr lang="en-US" sz="1800" b="1" i="0" u="none" strike="noStrike" baseline="0" dirty="0">
                <a:solidFill>
                  <a:srgbClr val="000000"/>
                </a:solidFill>
                <a:latin typeface="Aptos" panose="020B0004020202020204" pitchFamily="34" charset="0"/>
              </a:rPr>
              <a:t>AGENDA </a:t>
            </a:r>
            <a:endParaRPr lang="en-US" sz="1800" b="0" i="0" u="none" strike="noStrike" baseline="0" dirty="0">
              <a:solidFill>
                <a:srgbClr val="000000"/>
              </a:solidFill>
              <a:latin typeface="Aptos" panose="020B0004020202020204" pitchFamily="34" charset="0"/>
            </a:endParaRPr>
          </a:p>
          <a:p>
            <a:pPr algn="ctr"/>
            <a:r>
              <a:rPr lang="en-US" sz="1800" b="0" i="0" u="none" strike="noStrike" baseline="0" dirty="0">
                <a:solidFill>
                  <a:srgbClr val="000000"/>
                </a:solidFill>
                <a:latin typeface="Aptos" panose="020B0004020202020204" pitchFamily="34" charset="0"/>
              </a:rPr>
              <a:t>Max Hasse Jr. Community Park </a:t>
            </a:r>
          </a:p>
          <a:p>
            <a:pPr algn="ctr"/>
            <a:r>
              <a:rPr lang="nn-NO" sz="1800" b="0" i="0" u="none" strike="noStrike" baseline="0" dirty="0">
                <a:solidFill>
                  <a:srgbClr val="000000"/>
                </a:solidFill>
                <a:latin typeface="Aptos" panose="020B0004020202020204" pitchFamily="34" charset="0"/>
              </a:rPr>
              <a:t>3390 Golden Gate Boulevard, Naples, FL </a:t>
            </a:r>
          </a:p>
          <a:p>
            <a:pPr algn="ctr"/>
            <a:r>
              <a:rPr lang="en-US" sz="1800" b="0" i="0" u="none" strike="noStrike" baseline="0" dirty="0">
                <a:solidFill>
                  <a:srgbClr val="000000"/>
                </a:solidFill>
                <a:latin typeface="Aptos" panose="020B0004020202020204" pitchFamily="34" charset="0"/>
              </a:rPr>
              <a:t>Wednesday, February 25, 2026 </a:t>
            </a:r>
          </a:p>
          <a:p>
            <a:pPr algn="ctr"/>
            <a:r>
              <a:rPr lang="en-US" sz="1800" b="0" i="0" u="none" strike="noStrike" baseline="0" dirty="0">
                <a:solidFill>
                  <a:srgbClr val="000000"/>
                </a:solidFill>
                <a:latin typeface="Aptos" panose="020B0004020202020204" pitchFamily="34" charset="0"/>
              </a:rPr>
              <a:t>6:00 p.m. – 8:00 p.m. </a:t>
            </a:r>
          </a:p>
          <a:p>
            <a:r>
              <a:rPr lang="en-US" sz="1800" b="1" i="0" u="none" strike="noStrike" baseline="0" dirty="0">
                <a:solidFill>
                  <a:srgbClr val="000000"/>
                </a:solidFill>
                <a:latin typeface="Aptos" panose="020B0004020202020204" pitchFamily="34" charset="0"/>
              </a:rPr>
              <a:t>1. Pledge of Allegiance </a:t>
            </a:r>
            <a:endParaRPr lang="en-US" sz="1800" b="0" i="0" u="none" strike="noStrike" baseline="0" dirty="0">
              <a:solidFill>
                <a:srgbClr val="000000"/>
              </a:solidFill>
              <a:latin typeface="Aptos" panose="020B0004020202020204" pitchFamily="34" charset="0"/>
            </a:endParaRPr>
          </a:p>
          <a:p>
            <a:r>
              <a:rPr lang="en-US" sz="1800" b="1" i="0" u="none" strike="noStrike" baseline="0" dirty="0">
                <a:solidFill>
                  <a:srgbClr val="000000"/>
                </a:solidFill>
                <a:latin typeface="Aptos" panose="020B0004020202020204" pitchFamily="34" charset="0"/>
              </a:rPr>
              <a:t>2. Roll Call </a:t>
            </a:r>
            <a:endParaRPr lang="en-US" sz="1800" b="0" i="0" u="none" strike="noStrike" baseline="0" dirty="0">
              <a:solidFill>
                <a:srgbClr val="000000"/>
              </a:solidFill>
              <a:latin typeface="Aptos" panose="020B0004020202020204" pitchFamily="34" charset="0"/>
            </a:endParaRPr>
          </a:p>
          <a:p>
            <a:r>
              <a:rPr lang="en-US" sz="1800" b="1" i="0" u="none" strike="noStrike" baseline="0" dirty="0">
                <a:solidFill>
                  <a:srgbClr val="000000"/>
                </a:solidFill>
                <a:latin typeface="Aptos" panose="020B0004020202020204" pitchFamily="34" charset="0"/>
              </a:rPr>
              <a:t>3. Approval of Agenda </a:t>
            </a:r>
            <a:endParaRPr lang="en-US" sz="1800" b="0" i="0" u="none" strike="noStrike" baseline="0" dirty="0">
              <a:solidFill>
                <a:srgbClr val="000000"/>
              </a:solidFill>
              <a:latin typeface="Aptos" panose="020B0004020202020204" pitchFamily="34" charset="0"/>
            </a:endParaRPr>
          </a:p>
          <a:p>
            <a:r>
              <a:rPr lang="en-US" sz="1800" b="1" i="0" u="none" strike="noStrike" baseline="0" dirty="0">
                <a:solidFill>
                  <a:srgbClr val="000000"/>
                </a:solidFill>
                <a:latin typeface="Aptos" panose="020B0004020202020204" pitchFamily="34" charset="0"/>
              </a:rPr>
              <a:t>4. Approval of January 29, 2026, Meeting Minutes </a:t>
            </a:r>
            <a:endParaRPr lang="en-US" sz="1800" b="0" i="0" u="none" strike="noStrike" baseline="0" dirty="0">
              <a:solidFill>
                <a:srgbClr val="000000"/>
              </a:solidFill>
              <a:latin typeface="Aptos" panose="020B0004020202020204" pitchFamily="34" charset="0"/>
            </a:endParaRPr>
          </a:p>
          <a:p>
            <a:r>
              <a:rPr lang="en-US" sz="1800" b="1" i="0" u="none" strike="noStrike" baseline="0" dirty="0">
                <a:solidFill>
                  <a:srgbClr val="000000"/>
                </a:solidFill>
                <a:latin typeface="Aptos" panose="020B0004020202020204" pitchFamily="34" charset="0"/>
              </a:rPr>
              <a:t>5. Old Business </a:t>
            </a:r>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rgbClr val="000000"/>
                </a:solidFill>
                <a:latin typeface="Aptos" panose="020B0004020202020204" pitchFamily="34" charset="0"/>
              </a:rPr>
              <a:t>	</a:t>
            </a:r>
            <a:r>
              <a:rPr lang="en-US" sz="1800" b="1" i="0" u="none" strike="noStrike" baseline="0" dirty="0">
                <a:solidFill>
                  <a:srgbClr val="000000"/>
                </a:solidFill>
                <a:latin typeface="Aptos" panose="020B0004020202020204" pitchFamily="34" charset="0"/>
              </a:rPr>
              <a:t>A.</a:t>
            </a:r>
            <a:r>
              <a:rPr lang="en-US" sz="1800" b="0" i="0" u="none" strike="noStrike" baseline="0" dirty="0">
                <a:solidFill>
                  <a:srgbClr val="000000"/>
                </a:solidFill>
                <a:latin typeface="Aptos" panose="020B0004020202020204" pitchFamily="34" charset="0"/>
              </a:rPr>
              <a:t> East of 951 Ad Hoc Advisory Committee “Position Points” Discussion </a:t>
            </a:r>
          </a:p>
          <a:p>
            <a:r>
              <a:rPr lang="en-US" sz="1800" b="0" i="0" u="none" strike="noStrike" baseline="0" dirty="0">
                <a:solidFill>
                  <a:srgbClr val="000000"/>
                </a:solidFill>
                <a:latin typeface="Aptos" panose="020B0004020202020204" pitchFamily="34" charset="0"/>
              </a:rPr>
              <a:t>	</a:t>
            </a:r>
            <a:r>
              <a:rPr lang="en-US" sz="1800" b="1" i="0" u="none" strike="noStrike" baseline="0" dirty="0">
                <a:solidFill>
                  <a:srgbClr val="000000"/>
                </a:solidFill>
                <a:latin typeface="Aptos" panose="020B0004020202020204" pitchFamily="34" charset="0"/>
              </a:rPr>
              <a:t>B.</a:t>
            </a:r>
            <a:r>
              <a:rPr lang="en-US" sz="1800" b="0" i="0" u="none" strike="noStrike" baseline="0" dirty="0">
                <a:solidFill>
                  <a:srgbClr val="000000"/>
                </a:solidFill>
                <a:latin typeface="Aptos" panose="020B0004020202020204" pitchFamily="34" charset="0"/>
              </a:rPr>
              <a:t> 2026 Meeting Calendar </a:t>
            </a:r>
          </a:p>
          <a:p>
            <a:endParaRPr lang="en-US" sz="1800" b="0" i="0" u="none" strike="noStrike" baseline="0" dirty="0">
              <a:solidFill>
                <a:srgbClr val="000000"/>
              </a:solidFill>
              <a:latin typeface="Aptos" panose="020B0004020202020204" pitchFamily="34" charset="0"/>
            </a:endParaRPr>
          </a:p>
          <a:p>
            <a:r>
              <a:rPr lang="en-US" sz="1800" b="1" i="0" u="none" strike="noStrike" baseline="0" dirty="0">
                <a:solidFill>
                  <a:srgbClr val="000000"/>
                </a:solidFill>
                <a:latin typeface="Aptos" panose="020B0004020202020204" pitchFamily="34" charset="0"/>
              </a:rPr>
              <a:t>6. New Business </a:t>
            </a:r>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rgbClr val="000000"/>
                </a:solidFill>
                <a:latin typeface="Aptos" panose="020B0004020202020204" pitchFamily="34" charset="0"/>
              </a:rPr>
              <a:t>	</a:t>
            </a:r>
            <a:r>
              <a:rPr lang="en-US" sz="1800" b="1" i="0" u="none" strike="noStrike" baseline="0" dirty="0">
                <a:solidFill>
                  <a:srgbClr val="000000"/>
                </a:solidFill>
                <a:latin typeface="Aptos" panose="020B0004020202020204" pitchFamily="34" charset="0"/>
              </a:rPr>
              <a:t>A.</a:t>
            </a:r>
            <a:r>
              <a:rPr lang="en-US" sz="1800" b="0" i="0" u="none" strike="noStrike" baseline="0" dirty="0">
                <a:solidFill>
                  <a:srgbClr val="000000"/>
                </a:solidFill>
                <a:latin typeface="Aptos" panose="020B0004020202020204" pitchFamily="34" charset="0"/>
              </a:rPr>
              <a:t> Rural Golden Gate Estates Sub-Element Overview </a:t>
            </a:r>
          </a:p>
          <a:p>
            <a:r>
              <a:rPr lang="en-US" sz="1800" b="0" i="0" u="none" strike="noStrike" baseline="0" dirty="0">
                <a:solidFill>
                  <a:srgbClr val="000000"/>
                </a:solidFill>
                <a:latin typeface="Aptos" panose="020B0004020202020204" pitchFamily="34" charset="0"/>
              </a:rPr>
              <a:t>	</a:t>
            </a:r>
            <a:r>
              <a:rPr lang="en-US" sz="1800" b="1" i="0" u="none" strike="noStrike" baseline="0" dirty="0">
                <a:solidFill>
                  <a:srgbClr val="000000"/>
                </a:solidFill>
                <a:latin typeface="Aptos" panose="020B0004020202020204" pitchFamily="34" charset="0"/>
              </a:rPr>
              <a:t>B.</a:t>
            </a:r>
            <a:r>
              <a:rPr lang="en-US" sz="1800" b="0" i="0" u="none" strike="noStrike" baseline="0" dirty="0">
                <a:solidFill>
                  <a:srgbClr val="000000"/>
                </a:solidFill>
                <a:latin typeface="Aptos" panose="020B0004020202020204" pitchFamily="34" charset="0"/>
              </a:rPr>
              <a:t> Draft Workplan for the 2026 Calendar Year </a:t>
            </a:r>
          </a:p>
          <a:p>
            <a:endParaRPr lang="en-US" sz="1800" b="0" i="0" u="none" strike="noStrike" baseline="0" dirty="0">
              <a:solidFill>
                <a:srgbClr val="000000"/>
              </a:solidFill>
              <a:latin typeface="Aptos" panose="020B0004020202020204" pitchFamily="34" charset="0"/>
            </a:endParaRPr>
          </a:p>
          <a:p>
            <a:r>
              <a:rPr lang="en-US" sz="1800" b="1" i="0" u="none" strike="noStrike" baseline="0" dirty="0">
                <a:solidFill>
                  <a:srgbClr val="000000"/>
                </a:solidFill>
                <a:latin typeface="Aptos" panose="020B0004020202020204" pitchFamily="34" charset="0"/>
              </a:rPr>
              <a:t>7. Chair </a:t>
            </a:r>
            <a:r>
              <a:rPr lang="en-US" b="1" dirty="0">
                <a:solidFill>
                  <a:schemeClr val="bg1"/>
                </a:solidFill>
              </a:rPr>
              <a:t>and Committee Member Comments </a:t>
            </a:r>
          </a:p>
          <a:p>
            <a:r>
              <a:rPr lang="en-US" b="1" dirty="0">
                <a:solidFill>
                  <a:schemeClr val="bg1"/>
                </a:solidFill>
              </a:rPr>
              <a:t>8. Public Comments </a:t>
            </a:r>
            <a:endParaRPr lang="en-US" dirty="0">
              <a:solidFill>
                <a:schemeClr val="bg1"/>
              </a:solidFill>
            </a:endParaRPr>
          </a:p>
          <a:p>
            <a:r>
              <a:rPr lang="en-US" b="1" dirty="0">
                <a:solidFill>
                  <a:schemeClr val="bg1"/>
                </a:solidFill>
              </a:rPr>
              <a:t>9. Next Meeting March 25, 2026 </a:t>
            </a:r>
            <a:endParaRPr lang="en-US" dirty="0">
              <a:solidFill>
                <a:schemeClr val="bg1"/>
              </a:solidFill>
            </a:endParaRPr>
          </a:p>
          <a:p>
            <a:r>
              <a:rPr lang="en-US" b="1" dirty="0">
                <a:solidFill>
                  <a:schemeClr val="bg1"/>
                </a:solidFill>
              </a:rPr>
              <a:t>10. Adjourn </a:t>
            </a:r>
            <a:endParaRPr lang="en-US" dirty="0">
              <a:solidFill>
                <a:schemeClr val="bg1"/>
              </a:solidFill>
            </a:endParaRPr>
          </a:p>
        </p:txBody>
      </p:sp>
    </p:spTree>
    <p:extLst>
      <p:ext uri="{BB962C8B-B14F-4D97-AF65-F5344CB8AC3E}">
        <p14:creationId xmlns:p14="http://schemas.microsoft.com/office/powerpoint/2010/main" val="211941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2E6C6A-36D5-D10E-36D5-D282089B1DC6}"/>
              </a:ext>
            </a:extLst>
          </p:cNvPr>
          <p:cNvPicPr>
            <a:picLocks noChangeAspect="1"/>
          </p:cNvPicPr>
          <p:nvPr/>
        </p:nvPicPr>
        <p:blipFill>
          <a:blip r:embed="rId3"/>
          <a:srcRect t="13118" r="-2" b="10363"/>
          <a:stretch>
            <a:fillRect/>
          </a:stretch>
        </p:blipFill>
        <p:spPr>
          <a:xfrm>
            <a:off x="3352801" y="0"/>
            <a:ext cx="5815484" cy="684292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itle 1">
            <a:extLst>
              <a:ext uri="{FF2B5EF4-FFF2-40B4-BE49-F238E27FC236}">
                <a16:creationId xmlns:a16="http://schemas.microsoft.com/office/drawing/2014/main" id="{187063C9-93D6-E04E-21FD-B48E7B419476}"/>
              </a:ext>
            </a:extLst>
          </p:cNvPr>
          <p:cNvSpPr>
            <a:spLocks noGrp="1"/>
          </p:cNvSpPr>
          <p:nvPr>
            <p:ph type="title"/>
          </p:nvPr>
        </p:nvSpPr>
        <p:spPr>
          <a:xfrm>
            <a:off x="0" y="1219200"/>
            <a:ext cx="4419600" cy="1469167"/>
          </a:xfrm>
        </p:spPr>
        <p:txBody>
          <a:bodyPr anchor="b">
            <a:normAutofit fontScale="90000"/>
          </a:bodyPr>
          <a:lstStyle/>
          <a:p>
            <a:r>
              <a:rPr lang="en-US" sz="5000" b="1" dirty="0"/>
              <a:t>PLANNING --- a </a:t>
            </a:r>
            <a:r>
              <a:rPr lang="en-US" sz="5000" b="1" i="1" dirty="0"/>
              <a:t>plan</a:t>
            </a:r>
            <a:r>
              <a:rPr lang="en-US" sz="5000" b="1" dirty="0"/>
              <a:t> of action</a:t>
            </a:r>
          </a:p>
        </p:txBody>
      </p:sp>
      <p:sp>
        <p:nvSpPr>
          <p:cNvPr id="7" name="Content Placeholder 2">
            <a:extLst>
              <a:ext uri="{FF2B5EF4-FFF2-40B4-BE49-F238E27FC236}">
                <a16:creationId xmlns:a16="http://schemas.microsoft.com/office/drawing/2014/main" id="{0AA73161-356D-1C6D-A2B3-E2BEAC0F29F7}"/>
              </a:ext>
            </a:extLst>
          </p:cNvPr>
          <p:cNvSpPr>
            <a:spLocks noGrp="1"/>
          </p:cNvSpPr>
          <p:nvPr>
            <p:ph idx="1"/>
          </p:nvPr>
        </p:nvSpPr>
        <p:spPr>
          <a:xfrm>
            <a:off x="0" y="2509300"/>
            <a:ext cx="2952587" cy="3320668"/>
          </a:xfrm>
        </p:spPr>
        <p:txBody>
          <a:bodyPr>
            <a:normAutofit/>
          </a:bodyPr>
          <a:lstStyle/>
          <a:p>
            <a:pPr marL="0" indent="0">
              <a:buNone/>
            </a:pPr>
            <a:endParaRPr lang="en-US" sz="4000" dirty="0"/>
          </a:p>
          <a:p>
            <a:pPr marL="0" indent="0">
              <a:buNone/>
            </a:pPr>
            <a:r>
              <a:rPr lang="en-US" sz="4000" b="1" dirty="0"/>
              <a:t>What steps to take to plan a vacation?</a:t>
            </a:r>
          </a:p>
          <a:p>
            <a:pPr marL="0" indent="0">
              <a:buNone/>
            </a:pPr>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0413E42E-60B7-F2FF-7C7D-031B6D33A9EB}"/>
              </a:ext>
            </a:extLst>
          </p:cNvPr>
          <p:cNvSpPr>
            <a:spLocks noGrp="1"/>
          </p:cNvSpPr>
          <p:nvPr>
            <p:ph type="sldNum" sz="quarter" idx="12"/>
          </p:nvPr>
        </p:nvSpPr>
        <p:spPr>
          <a:xfrm>
            <a:off x="8610600" y="6019800"/>
            <a:ext cx="628813" cy="767687"/>
          </a:xfrm>
        </p:spPr>
        <p:txBody>
          <a:bodyPr/>
          <a:lstStyle/>
          <a:p>
            <a:fld id="{D57F1E4F-1CFF-5643-939E-02111984F565}" type="slidenum">
              <a:rPr lang="en-US" sz="2000" smtClean="0"/>
              <a:t>3</a:t>
            </a:fld>
            <a:endParaRPr lang="en-US" sz="2000" dirty="0"/>
          </a:p>
        </p:txBody>
      </p:sp>
    </p:spTree>
    <p:extLst>
      <p:ext uri="{BB962C8B-B14F-4D97-AF65-F5344CB8AC3E}">
        <p14:creationId xmlns:p14="http://schemas.microsoft.com/office/powerpoint/2010/main" val="394408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EF38B-61FA-2433-63B1-2448C14C97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F46AF-7659-5AE5-2D54-A69379EC4D35}"/>
              </a:ext>
            </a:extLst>
          </p:cNvPr>
          <p:cNvSpPr>
            <a:spLocks noGrp="1"/>
          </p:cNvSpPr>
          <p:nvPr>
            <p:ph idx="1"/>
          </p:nvPr>
        </p:nvSpPr>
        <p:spPr>
          <a:xfrm>
            <a:off x="76200" y="152400"/>
            <a:ext cx="8991600" cy="2667000"/>
          </a:xfrm>
        </p:spPr>
        <p:txBody>
          <a:bodyPr>
            <a:normAutofit/>
          </a:bodyPr>
          <a:lstStyle/>
          <a:p>
            <a:pPr marL="0" indent="0">
              <a:buNone/>
            </a:pPr>
            <a:endParaRPr lang="en-US" sz="2800" dirty="0"/>
          </a:p>
          <a:p>
            <a:pPr marL="0" indent="0">
              <a:buNone/>
            </a:pPr>
            <a:endParaRPr lang="en-US" sz="2800" dirty="0"/>
          </a:p>
        </p:txBody>
      </p:sp>
      <p:sp>
        <p:nvSpPr>
          <p:cNvPr id="9" name="Slide Number Placeholder 8">
            <a:extLst>
              <a:ext uri="{FF2B5EF4-FFF2-40B4-BE49-F238E27FC236}">
                <a16:creationId xmlns:a16="http://schemas.microsoft.com/office/drawing/2014/main" id="{8312FF1F-FA43-D148-3663-519C7D4B4FEA}"/>
              </a:ext>
            </a:extLst>
          </p:cNvPr>
          <p:cNvSpPr>
            <a:spLocks noGrp="1"/>
          </p:cNvSpPr>
          <p:nvPr>
            <p:ph type="sldNum" sz="quarter" idx="12"/>
          </p:nvPr>
        </p:nvSpPr>
        <p:spPr>
          <a:xfrm>
            <a:off x="8677193" y="6090313"/>
            <a:ext cx="628813" cy="767687"/>
          </a:xfrm>
        </p:spPr>
        <p:txBody>
          <a:bodyPr/>
          <a:lstStyle/>
          <a:p>
            <a:fld id="{D57F1E4F-1CFF-5643-939E-02111984F565}" type="slidenum">
              <a:rPr lang="en-US" sz="2000" smtClean="0"/>
              <a:t>4</a:t>
            </a:fld>
            <a:endParaRPr lang="en-US" sz="2000" dirty="0"/>
          </a:p>
        </p:txBody>
      </p:sp>
      <p:sp>
        <p:nvSpPr>
          <p:cNvPr id="4" name="TextBox 3">
            <a:extLst>
              <a:ext uri="{FF2B5EF4-FFF2-40B4-BE49-F238E27FC236}">
                <a16:creationId xmlns:a16="http://schemas.microsoft.com/office/drawing/2014/main" id="{1C20413F-E1A5-1048-5D88-E8CF2AA5F26C}"/>
              </a:ext>
            </a:extLst>
          </p:cNvPr>
          <p:cNvSpPr txBox="1"/>
          <p:nvPr/>
        </p:nvSpPr>
        <p:spPr>
          <a:xfrm>
            <a:off x="609599" y="1175556"/>
            <a:ext cx="7924800" cy="2677656"/>
          </a:xfrm>
          <a:prstGeom prst="rect">
            <a:avLst/>
          </a:prstGeom>
          <a:noFill/>
        </p:spPr>
        <p:txBody>
          <a:bodyPr wrap="square">
            <a:spAutoFit/>
          </a:bodyPr>
          <a:lstStyle/>
          <a:p>
            <a:r>
              <a:rPr lang="en-US" sz="2800" dirty="0"/>
              <a:t>In Florida, counties are required to adopt and maintain a comprehensive plan under the </a:t>
            </a:r>
            <a:r>
              <a:rPr lang="en-US" sz="2800" b="1" dirty="0"/>
              <a:t>Community Planning Act</a:t>
            </a:r>
            <a:r>
              <a:rPr lang="en-US" sz="2800" dirty="0"/>
              <a:t> (Chapter 163, Part II, Florida Statutes). The purpose is to ensure that growth and development are planned, coordinated, and consistent with state law.</a:t>
            </a:r>
          </a:p>
        </p:txBody>
      </p:sp>
      <p:sp>
        <p:nvSpPr>
          <p:cNvPr id="6" name="TextBox 5">
            <a:extLst>
              <a:ext uri="{FF2B5EF4-FFF2-40B4-BE49-F238E27FC236}">
                <a16:creationId xmlns:a16="http://schemas.microsoft.com/office/drawing/2014/main" id="{6DD3299A-8B59-6D39-23F1-E1929266C486}"/>
              </a:ext>
            </a:extLst>
          </p:cNvPr>
          <p:cNvSpPr txBox="1"/>
          <p:nvPr/>
        </p:nvSpPr>
        <p:spPr>
          <a:xfrm>
            <a:off x="696244" y="4276991"/>
            <a:ext cx="8448593" cy="1815882"/>
          </a:xfrm>
          <a:prstGeom prst="rect">
            <a:avLst/>
          </a:prstGeom>
          <a:noFill/>
        </p:spPr>
        <p:txBody>
          <a:bodyPr wrap="square">
            <a:spAutoFit/>
          </a:bodyPr>
          <a:lstStyle/>
          <a:p>
            <a:pPr marL="457200" indent="-457200">
              <a:buFont typeface="Wingdings" panose="05000000000000000000" pitchFamily="2" charset="2"/>
              <a:buChar char="v"/>
            </a:pPr>
            <a:r>
              <a:rPr lang="en-US" sz="2800" dirty="0">
                <a:solidFill>
                  <a:srgbClr val="99CC00"/>
                </a:solidFill>
              </a:rPr>
              <a:t>Legal Requirement</a:t>
            </a:r>
          </a:p>
          <a:p>
            <a:pPr marL="457200" indent="-457200">
              <a:buFont typeface="Wingdings" panose="05000000000000000000" pitchFamily="2" charset="2"/>
              <a:buChar char="v"/>
            </a:pPr>
            <a:r>
              <a:rPr lang="en-US" sz="2800" dirty="0">
                <a:solidFill>
                  <a:srgbClr val="99CC00"/>
                </a:solidFill>
              </a:rPr>
              <a:t>Manage Growth Responsibly</a:t>
            </a:r>
          </a:p>
          <a:p>
            <a:pPr marL="457200" indent="-457200">
              <a:buFont typeface="Wingdings" panose="05000000000000000000" pitchFamily="2" charset="2"/>
              <a:buChar char="v"/>
            </a:pPr>
            <a:r>
              <a:rPr lang="en-US" sz="2800" dirty="0">
                <a:solidFill>
                  <a:srgbClr val="99CC00"/>
                </a:solidFill>
              </a:rPr>
              <a:t>Provide Predictability and Fairness</a:t>
            </a:r>
          </a:p>
          <a:p>
            <a:pPr marL="457200" indent="-457200">
              <a:buFont typeface="Wingdings" panose="05000000000000000000" pitchFamily="2" charset="2"/>
              <a:buChar char="v"/>
            </a:pPr>
            <a:r>
              <a:rPr lang="en-US" sz="2800" dirty="0">
                <a:solidFill>
                  <a:srgbClr val="99CC00"/>
                </a:solidFill>
              </a:rPr>
              <a:t>Coordinate Public Facilities</a:t>
            </a:r>
          </a:p>
        </p:txBody>
      </p:sp>
      <p:sp>
        <p:nvSpPr>
          <p:cNvPr id="8" name="TextBox 7">
            <a:extLst>
              <a:ext uri="{FF2B5EF4-FFF2-40B4-BE49-F238E27FC236}">
                <a16:creationId xmlns:a16="http://schemas.microsoft.com/office/drawing/2014/main" id="{88D92806-C4BE-56C8-E155-AADC87A62B23}"/>
              </a:ext>
            </a:extLst>
          </p:cNvPr>
          <p:cNvSpPr txBox="1"/>
          <p:nvPr/>
        </p:nvSpPr>
        <p:spPr>
          <a:xfrm>
            <a:off x="275271" y="167002"/>
            <a:ext cx="8593457" cy="584775"/>
          </a:xfrm>
          <a:prstGeom prst="rect">
            <a:avLst/>
          </a:prstGeom>
          <a:noFill/>
        </p:spPr>
        <p:txBody>
          <a:bodyPr wrap="square">
            <a:spAutoFit/>
          </a:bodyPr>
          <a:lstStyle/>
          <a:p>
            <a:r>
              <a:rPr lang="en-US" sz="3200" b="1" dirty="0"/>
              <a:t>Why Counties Have a Comprehensive Plan</a:t>
            </a:r>
          </a:p>
        </p:txBody>
      </p:sp>
    </p:spTree>
    <p:extLst>
      <p:ext uri="{BB962C8B-B14F-4D97-AF65-F5344CB8AC3E}">
        <p14:creationId xmlns:p14="http://schemas.microsoft.com/office/powerpoint/2010/main" val="316995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0361-8E43-8565-BFB6-4EAABA094C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596B5C-50B3-07B8-5DF3-541D67044C99}"/>
              </a:ext>
            </a:extLst>
          </p:cNvPr>
          <p:cNvSpPr>
            <a:spLocks noGrp="1"/>
          </p:cNvSpPr>
          <p:nvPr>
            <p:ph idx="1"/>
          </p:nvPr>
        </p:nvSpPr>
        <p:spPr>
          <a:xfrm>
            <a:off x="76200" y="381000"/>
            <a:ext cx="8991600" cy="5798372"/>
          </a:xfrm>
        </p:spPr>
        <p:txBody>
          <a:bodyPr>
            <a:normAutofit/>
          </a:bodyPr>
          <a:lstStyle/>
          <a:p>
            <a:pPr marL="0" indent="0">
              <a:buNone/>
            </a:pPr>
            <a:r>
              <a:rPr lang="en-US" sz="2800" dirty="0"/>
              <a:t>The </a:t>
            </a:r>
            <a:r>
              <a:rPr lang="en-US" sz="2800" b="1" dirty="0"/>
              <a:t>Rural Golden Gate Estates (RGGE) Sub-Element </a:t>
            </a:r>
            <a:r>
              <a:rPr lang="en-US" sz="2800" dirty="0"/>
              <a:t>guides how land is used and how growth happens in the community. </a:t>
            </a:r>
          </a:p>
          <a:p>
            <a:pPr marL="0" indent="0">
              <a:buNone/>
            </a:pPr>
            <a:endParaRPr lang="en-US" sz="2800" dirty="0"/>
          </a:p>
          <a:p>
            <a:pPr marL="0" indent="0">
              <a:buNone/>
            </a:pPr>
            <a:r>
              <a:rPr lang="en-US" sz="2800" dirty="0"/>
              <a:t>Its </a:t>
            </a:r>
            <a:r>
              <a:rPr lang="en-US" sz="2800" b="1" u="sng" dirty="0"/>
              <a:t>purpose</a:t>
            </a:r>
            <a:r>
              <a:rPr lang="en-US" sz="2800" dirty="0"/>
              <a:t> is to:</a:t>
            </a:r>
          </a:p>
          <a:p>
            <a:r>
              <a:rPr lang="en-US" sz="2800" dirty="0"/>
              <a:t>Protect the community’s rural character</a:t>
            </a:r>
          </a:p>
          <a:p>
            <a:r>
              <a:rPr lang="en-US" sz="2800" dirty="0"/>
              <a:t>Make sure development fits the area</a:t>
            </a:r>
          </a:p>
          <a:p>
            <a:r>
              <a:rPr lang="en-US" sz="2800" dirty="0"/>
              <a:t>Provide needed services and infrastructure</a:t>
            </a:r>
          </a:p>
          <a:p>
            <a:r>
              <a:rPr lang="en-US" sz="2800" dirty="0"/>
              <a:t>Protect natural resources</a:t>
            </a:r>
          </a:p>
          <a:p>
            <a:r>
              <a:rPr lang="en-US" sz="2800" dirty="0"/>
              <a:t>Maintain quality of life</a:t>
            </a:r>
          </a:p>
          <a:p>
            <a:pPr marL="0" indent="0">
              <a:buNone/>
            </a:pPr>
            <a:endParaRPr lang="en-US" sz="2800" dirty="0"/>
          </a:p>
        </p:txBody>
      </p:sp>
      <p:sp>
        <p:nvSpPr>
          <p:cNvPr id="9" name="Slide Number Placeholder 8">
            <a:extLst>
              <a:ext uri="{FF2B5EF4-FFF2-40B4-BE49-F238E27FC236}">
                <a16:creationId xmlns:a16="http://schemas.microsoft.com/office/drawing/2014/main" id="{FEC66286-1FA9-383A-819D-BE3F818F1B75}"/>
              </a:ext>
            </a:extLst>
          </p:cNvPr>
          <p:cNvSpPr>
            <a:spLocks noGrp="1"/>
          </p:cNvSpPr>
          <p:nvPr>
            <p:ph type="sldNum" sz="quarter" idx="12"/>
          </p:nvPr>
        </p:nvSpPr>
        <p:spPr>
          <a:xfrm>
            <a:off x="8677193" y="6090313"/>
            <a:ext cx="628813" cy="767687"/>
          </a:xfrm>
        </p:spPr>
        <p:txBody>
          <a:bodyPr/>
          <a:lstStyle/>
          <a:p>
            <a:fld id="{D57F1E4F-1CFF-5643-939E-02111984F565}" type="slidenum">
              <a:rPr lang="en-US" sz="2000" smtClean="0"/>
              <a:t>5</a:t>
            </a:fld>
            <a:endParaRPr lang="en-US" sz="2000" dirty="0"/>
          </a:p>
        </p:txBody>
      </p:sp>
    </p:spTree>
    <p:extLst>
      <p:ext uri="{BB962C8B-B14F-4D97-AF65-F5344CB8AC3E}">
        <p14:creationId xmlns:p14="http://schemas.microsoft.com/office/powerpoint/2010/main" val="124936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52EEB-73A4-F510-DBDA-F2D839C699E7}"/>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114A3BA-6F4F-9AAE-B0D9-2E8A72EAD52F}"/>
              </a:ext>
            </a:extLst>
          </p:cNvPr>
          <p:cNvSpPr>
            <a:spLocks noGrp="1"/>
          </p:cNvSpPr>
          <p:nvPr>
            <p:ph type="sldNum" sz="quarter" idx="12"/>
          </p:nvPr>
        </p:nvSpPr>
        <p:spPr>
          <a:xfrm>
            <a:off x="8677193" y="6090313"/>
            <a:ext cx="628813" cy="767687"/>
          </a:xfrm>
        </p:spPr>
        <p:txBody>
          <a:bodyPr/>
          <a:lstStyle/>
          <a:p>
            <a:fld id="{D57F1E4F-1CFF-5643-939E-02111984F565}" type="slidenum">
              <a:rPr lang="en-US" sz="2000" smtClean="0"/>
              <a:t>6</a:t>
            </a:fld>
            <a:endParaRPr lang="en-US" sz="2000" dirty="0"/>
          </a:p>
        </p:txBody>
      </p:sp>
      <p:graphicFrame>
        <p:nvGraphicFramePr>
          <p:cNvPr id="5" name="Table 4">
            <a:extLst>
              <a:ext uri="{FF2B5EF4-FFF2-40B4-BE49-F238E27FC236}">
                <a16:creationId xmlns:a16="http://schemas.microsoft.com/office/drawing/2014/main" id="{10465BD4-B0E5-4761-8CBC-AF3EC42C3059}"/>
              </a:ext>
            </a:extLst>
          </p:cNvPr>
          <p:cNvGraphicFramePr>
            <a:graphicFrameLocks noGrp="1"/>
          </p:cNvGraphicFramePr>
          <p:nvPr>
            <p:extLst>
              <p:ext uri="{D42A27DB-BD31-4B8C-83A1-F6EECF244321}">
                <p14:modId xmlns:p14="http://schemas.microsoft.com/office/powerpoint/2010/main" val="181117304"/>
              </p:ext>
            </p:extLst>
          </p:nvPr>
        </p:nvGraphicFramePr>
        <p:xfrm>
          <a:off x="750276" y="627811"/>
          <a:ext cx="6711951" cy="640080"/>
        </p:xfrm>
        <a:graphic>
          <a:graphicData uri="http://schemas.openxmlformats.org/drawingml/2006/table">
            <a:tbl>
              <a:tblPr/>
              <a:tblGrid>
                <a:gridCol w="2237317">
                  <a:extLst>
                    <a:ext uri="{9D8B030D-6E8A-4147-A177-3AD203B41FA5}">
                      <a16:colId xmlns:a16="http://schemas.microsoft.com/office/drawing/2014/main" val="3034362064"/>
                    </a:ext>
                  </a:extLst>
                </a:gridCol>
                <a:gridCol w="2237317">
                  <a:extLst>
                    <a:ext uri="{9D8B030D-6E8A-4147-A177-3AD203B41FA5}">
                      <a16:colId xmlns:a16="http://schemas.microsoft.com/office/drawing/2014/main" val="2430976283"/>
                    </a:ext>
                  </a:extLst>
                </a:gridCol>
                <a:gridCol w="2237317">
                  <a:extLst>
                    <a:ext uri="{9D8B030D-6E8A-4147-A177-3AD203B41FA5}">
                      <a16:colId xmlns:a16="http://schemas.microsoft.com/office/drawing/2014/main" val="2711662555"/>
                    </a:ext>
                  </a:extLst>
                </a:gridCol>
              </a:tblGrid>
              <a:tr h="640080">
                <a:tc>
                  <a:txBody>
                    <a:bodyPr/>
                    <a:lstStyle/>
                    <a:p>
                      <a:pPr>
                        <a:buNone/>
                      </a:pPr>
                      <a:r>
                        <a:rPr lang="en-US" sz="2800" b="1" dirty="0">
                          <a:solidFill>
                            <a:schemeClr val="tx1"/>
                          </a:solidFill>
                        </a:rPr>
                        <a:t>Goal</a:t>
                      </a:r>
                      <a:endParaRPr lang="en-US" sz="2800" dirty="0">
                        <a:solidFill>
                          <a:schemeClr val="tx1"/>
                        </a:solidFill>
                      </a:endParaRPr>
                    </a:p>
                  </a:txBody>
                  <a:tcPr anchor="ctr">
                    <a:lnL>
                      <a:noFill/>
                    </a:lnL>
                    <a:lnR>
                      <a:noFill/>
                    </a:lnR>
                    <a:lnT>
                      <a:noFill/>
                    </a:lnT>
                    <a:lnB>
                      <a:noFill/>
                    </a:lnB>
                    <a:noFill/>
                  </a:tcPr>
                </a:tc>
                <a:tc>
                  <a:txBody>
                    <a:bodyPr/>
                    <a:lstStyle/>
                    <a:p>
                      <a:pPr algn="l">
                        <a:buNone/>
                      </a:pPr>
                      <a:r>
                        <a:rPr lang="en-US" sz="2000" b="1" u="sng" dirty="0"/>
                        <a:t>The Vision</a:t>
                      </a:r>
                    </a:p>
                  </a:txBody>
                  <a:tcPr anchor="ctr">
                    <a:lnL>
                      <a:noFill/>
                    </a:lnL>
                    <a:lnR>
                      <a:noFill/>
                    </a:lnR>
                    <a:lnT>
                      <a:noFill/>
                    </a:lnT>
                    <a:lnB>
                      <a:noFill/>
                    </a:lnB>
                    <a:noFill/>
                  </a:tcPr>
                </a:tc>
                <a:tc>
                  <a:txBody>
                    <a:bodyPr/>
                    <a:lstStyle/>
                    <a:p>
                      <a:pPr>
                        <a:buNone/>
                      </a:pPr>
                      <a:endParaRPr lang="en-US" sz="2000" b="1" dirty="0"/>
                    </a:p>
                  </a:txBody>
                  <a:tcPr anchor="ctr">
                    <a:lnL>
                      <a:noFill/>
                    </a:lnL>
                    <a:lnR>
                      <a:noFill/>
                    </a:lnR>
                    <a:lnT>
                      <a:noFill/>
                    </a:lnT>
                    <a:lnB>
                      <a:noFill/>
                    </a:lnB>
                    <a:noFill/>
                  </a:tcPr>
                </a:tc>
                <a:extLst>
                  <a:ext uri="{0D108BD9-81ED-4DB2-BD59-A6C34878D82A}">
                    <a16:rowId xmlns:a16="http://schemas.microsoft.com/office/drawing/2014/main" val="3320603089"/>
                  </a:ext>
                </a:extLst>
              </a:tr>
            </a:tbl>
          </a:graphicData>
        </a:graphic>
      </p:graphicFrame>
      <p:graphicFrame>
        <p:nvGraphicFramePr>
          <p:cNvPr id="6" name="Table 5">
            <a:extLst>
              <a:ext uri="{FF2B5EF4-FFF2-40B4-BE49-F238E27FC236}">
                <a16:creationId xmlns:a16="http://schemas.microsoft.com/office/drawing/2014/main" id="{B530ACF2-D3D4-DA24-F867-B771B2A3A5A2}"/>
              </a:ext>
            </a:extLst>
          </p:cNvPr>
          <p:cNvGraphicFramePr>
            <a:graphicFrameLocks noGrp="1"/>
          </p:cNvGraphicFramePr>
          <p:nvPr>
            <p:extLst>
              <p:ext uri="{D42A27DB-BD31-4B8C-83A1-F6EECF244321}">
                <p14:modId xmlns:p14="http://schemas.microsoft.com/office/powerpoint/2010/main" val="117139344"/>
              </p:ext>
            </p:extLst>
          </p:nvPr>
        </p:nvGraphicFramePr>
        <p:xfrm>
          <a:off x="802192" y="2317447"/>
          <a:ext cx="6711951" cy="914400"/>
        </p:xfrm>
        <a:graphic>
          <a:graphicData uri="http://schemas.openxmlformats.org/drawingml/2006/table">
            <a:tbl>
              <a:tblPr/>
              <a:tblGrid>
                <a:gridCol w="2237317">
                  <a:extLst>
                    <a:ext uri="{9D8B030D-6E8A-4147-A177-3AD203B41FA5}">
                      <a16:colId xmlns:a16="http://schemas.microsoft.com/office/drawing/2014/main" val="4137158002"/>
                    </a:ext>
                  </a:extLst>
                </a:gridCol>
                <a:gridCol w="2744155">
                  <a:extLst>
                    <a:ext uri="{9D8B030D-6E8A-4147-A177-3AD203B41FA5}">
                      <a16:colId xmlns:a16="http://schemas.microsoft.com/office/drawing/2014/main" val="2789747036"/>
                    </a:ext>
                  </a:extLst>
                </a:gridCol>
                <a:gridCol w="1730479">
                  <a:extLst>
                    <a:ext uri="{9D8B030D-6E8A-4147-A177-3AD203B41FA5}">
                      <a16:colId xmlns:a16="http://schemas.microsoft.com/office/drawing/2014/main" val="2287324024"/>
                    </a:ext>
                  </a:extLst>
                </a:gridCol>
              </a:tblGrid>
              <a:tr h="914400">
                <a:tc>
                  <a:txBody>
                    <a:bodyPr/>
                    <a:lstStyle/>
                    <a:p>
                      <a:pPr>
                        <a:buNone/>
                      </a:pPr>
                      <a:r>
                        <a:rPr lang="en-US" sz="2800" b="1" dirty="0">
                          <a:solidFill>
                            <a:schemeClr val="tx1"/>
                          </a:solidFill>
                        </a:rPr>
                        <a:t>Objective</a:t>
                      </a:r>
                      <a:endParaRPr lang="en-US" sz="2800" dirty="0">
                        <a:solidFill>
                          <a:schemeClr val="tx1"/>
                        </a:solidFill>
                      </a:endParaRPr>
                    </a:p>
                  </a:txBody>
                  <a:tcPr anchor="ctr">
                    <a:lnL>
                      <a:noFill/>
                    </a:lnL>
                    <a:lnR>
                      <a:noFill/>
                    </a:lnR>
                    <a:lnT>
                      <a:noFill/>
                    </a:lnT>
                    <a:lnB>
                      <a:noFill/>
                    </a:lnB>
                    <a:noFill/>
                  </a:tcPr>
                </a:tc>
                <a:tc>
                  <a:txBody>
                    <a:bodyPr/>
                    <a:lstStyle/>
                    <a:p>
                      <a:pPr>
                        <a:buNone/>
                      </a:pPr>
                      <a:r>
                        <a:rPr lang="en-US" sz="1800" b="1" u="sng" dirty="0"/>
                        <a:t>Measurable Outcomes</a:t>
                      </a:r>
                    </a:p>
                  </a:txBody>
                  <a:tcPr anchor="ctr">
                    <a:lnL>
                      <a:noFill/>
                    </a:lnL>
                    <a:lnR>
                      <a:noFill/>
                    </a:lnR>
                    <a:lnT>
                      <a:noFill/>
                    </a:lnT>
                    <a:lnB>
                      <a:noFill/>
                    </a:lnB>
                    <a:noFill/>
                  </a:tcPr>
                </a:tc>
                <a:tc>
                  <a:txBody>
                    <a:bodyPr/>
                    <a:lstStyle/>
                    <a:p>
                      <a:pPr>
                        <a:buNone/>
                      </a:pPr>
                      <a:endParaRPr lang="en-US" sz="1800" b="1" dirty="0"/>
                    </a:p>
                  </a:txBody>
                  <a:tcPr anchor="ctr">
                    <a:lnL>
                      <a:noFill/>
                    </a:lnL>
                    <a:lnR>
                      <a:noFill/>
                    </a:lnR>
                    <a:lnT>
                      <a:noFill/>
                    </a:lnT>
                    <a:lnB>
                      <a:noFill/>
                    </a:lnB>
                    <a:noFill/>
                  </a:tcPr>
                </a:tc>
                <a:extLst>
                  <a:ext uri="{0D108BD9-81ED-4DB2-BD59-A6C34878D82A}">
                    <a16:rowId xmlns:a16="http://schemas.microsoft.com/office/drawing/2014/main" val="2259641054"/>
                  </a:ext>
                </a:extLst>
              </a:tr>
            </a:tbl>
          </a:graphicData>
        </a:graphic>
      </p:graphicFrame>
      <p:graphicFrame>
        <p:nvGraphicFramePr>
          <p:cNvPr id="7" name="Table 6">
            <a:extLst>
              <a:ext uri="{FF2B5EF4-FFF2-40B4-BE49-F238E27FC236}">
                <a16:creationId xmlns:a16="http://schemas.microsoft.com/office/drawing/2014/main" id="{9EF91B50-13A6-1D19-4611-641836B52D41}"/>
              </a:ext>
            </a:extLst>
          </p:cNvPr>
          <p:cNvGraphicFramePr>
            <a:graphicFrameLocks noGrp="1"/>
          </p:cNvGraphicFramePr>
          <p:nvPr>
            <p:extLst>
              <p:ext uri="{D42A27DB-BD31-4B8C-83A1-F6EECF244321}">
                <p14:modId xmlns:p14="http://schemas.microsoft.com/office/powerpoint/2010/main" val="2164085383"/>
              </p:ext>
            </p:extLst>
          </p:nvPr>
        </p:nvGraphicFramePr>
        <p:xfrm>
          <a:off x="809728" y="4146247"/>
          <a:ext cx="6711951" cy="914400"/>
        </p:xfrm>
        <a:graphic>
          <a:graphicData uri="http://schemas.openxmlformats.org/drawingml/2006/table">
            <a:tbl>
              <a:tblPr/>
              <a:tblGrid>
                <a:gridCol w="2237317">
                  <a:extLst>
                    <a:ext uri="{9D8B030D-6E8A-4147-A177-3AD203B41FA5}">
                      <a16:colId xmlns:a16="http://schemas.microsoft.com/office/drawing/2014/main" val="1415726369"/>
                    </a:ext>
                  </a:extLst>
                </a:gridCol>
                <a:gridCol w="2237317">
                  <a:extLst>
                    <a:ext uri="{9D8B030D-6E8A-4147-A177-3AD203B41FA5}">
                      <a16:colId xmlns:a16="http://schemas.microsoft.com/office/drawing/2014/main" val="258324738"/>
                    </a:ext>
                  </a:extLst>
                </a:gridCol>
                <a:gridCol w="2237317">
                  <a:extLst>
                    <a:ext uri="{9D8B030D-6E8A-4147-A177-3AD203B41FA5}">
                      <a16:colId xmlns:a16="http://schemas.microsoft.com/office/drawing/2014/main" val="415498370"/>
                    </a:ext>
                  </a:extLst>
                </a:gridCol>
              </a:tblGrid>
              <a:tr h="914400">
                <a:tc>
                  <a:txBody>
                    <a:bodyPr/>
                    <a:lstStyle/>
                    <a:p>
                      <a:pPr>
                        <a:buNone/>
                      </a:pPr>
                      <a:r>
                        <a:rPr lang="en-US" sz="2800" b="1" dirty="0">
                          <a:solidFill>
                            <a:schemeClr val="tx1"/>
                          </a:solidFill>
                        </a:rPr>
                        <a:t>Policy</a:t>
                      </a:r>
                      <a:endParaRPr lang="en-US" sz="2800" dirty="0">
                        <a:solidFill>
                          <a:schemeClr val="tx1"/>
                        </a:solidFill>
                      </a:endParaRPr>
                    </a:p>
                  </a:txBody>
                  <a:tcPr anchor="ctr">
                    <a:lnL>
                      <a:noFill/>
                    </a:lnL>
                    <a:lnR>
                      <a:noFill/>
                    </a:lnR>
                    <a:lnT>
                      <a:noFill/>
                    </a:lnT>
                    <a:lnB>
                      <a:noFill/>
                    </a:lnB>
                    <a:noFill/>
                  </a:tcPr>
                </a:tc>
                <a:tc>
                  <a:txBody>
                    <a:bodyPr/>
                    <a:lstStyle/>
                    <a:p>
                      <a:pPr>
                        <a:buNone/>
                      </a:pPr>
                      <a:r>
                        <a:rPr lang="en-US" sz="1800" b="1" u="sng" dirty="0"/>
                        <a:t>The rule</a:t>
                      </a:r>
                    </a:p>
                  </a:txBody>
                  <a:tcPr anchor="ctr">
                    <a:lnL>
                      <a:noFill/>
                    </a:lnL>
                    <a:lnR>
                      <a:noFill/>
                    </a:lnR>
                    <a:lnT>
                      <a:noFill/>
                    </a:lnT>
                    <a:lnB>
                      <a:noFill/>
                    </a:lnB>
                    <a:noFill/>
                  </a:tcPr>
                </a:tc>
                <a:tc>
                  <a:txBody>
                    <a:bodyPr/>
                    <a:lstStyle/>
                    <a:p>
                      <a:pPr>
                        <a:buNone/>
                      </a:pPr>
                      <a:endParaRPr lang="en-US" sz="1800" b="1" dirty="0"/>
                    </a:p>
                  </a:txBody>
                  <a:tcPr anchor="ctr">
                    <a:lnL>
                      <a:noFill/>
                    </a:lnL>
                    <a:lnR>
                      <a:noFill/>
                    </a:lnR>
                    <a:lnT>
                      <a:noFill/>
                    </a:lnT>
                    <a:lnB>
                      <a:noFill/>
                    </a:lnB>
                    <a:noFill/>
                  </a:tcPr>
                </a:tc>
                <a:extLst>
                  <a:ext uri="{0D108BD9-81ED-4DB2-BD59-A6C34878D82A}">
                    <a16:rowId xmlns:a16="http://schemas.microsoft.com/office/drawing/2014/main" val="3174074436"/>
                  </a:ext>
                </a:extLst>
              </a:tr>
            </a:tbl>
          </a:graphicData>
        </a:graphic>
      </p:graphicFrame>
      <p:sp>
        <p:nvSpPr>
          <p:cNvPr id="11" name="TextBox 10">
            <a:extLst>
              <a:ext uri="{FF2B5EF4-FFF2-40B4-BE49-F238E27FC236}">
                <a16:creationId xmlns:a16="http://schemas.microsoft.com/office/drawing/2014/main" id="{9FDF8F0F-7A47-8116-4E17-95E43D2C8B3D}"/>
              </a:ext>
            </a:extLst>
          </p:cNvPr>
          <p:cNvSpPr txBox="1"/>
          <p:nvPr/>
        </p:nvSpPr>
        <p:spPr>
          <a:xfrm>
            <a:off x="750276" y="1320216"/>
            <a:ext cx="8227089" cy="707886"/>
          </a:xfrm>
          <a:prstGeom prst="rect">
            <a:avLst/>
          </a:prstGeom>
          <a:noFill/>
        </p:spPr>
        <p:txBody>
          <a:bodyPr wrap="square" rtlCol="0">
            <a:spAutoFit/>
          </a:bodyPr>
          <a:lstStyle/>
          <a:p>
            <a:r>
              <a:rPr lang="en-US" sz="2000" b="1" u="sng" dirty="0">
                <a:solidFill>
                  <a:srgbClr val="99CC00"/>
                </a:solidFill>
              </a:rPr>
              <a:t>Example</a:t>
            </a:r>
            <a:r>
              <a:rPr lang="en-US" sz="2000" b="1" dirty="0">
                <a:solidFill>
                  <a:srgbClr val="99CC00"/>
                </a:solidFill>
              </a:rPr>
              <a:t>: Protect rural character and natural resources while 	    accommodating appropriate growth.</a:t>
            </a:r>
          </a:p>
        </p:txBody>
      </p:sp>
      <p:sp>
        <p:nvSpPr>
          <p:cNvPr id="12" name="TextBox 11">
            <a:extLst>
              <a:ext uri="{FF2B5EF4-FFF2-40B4-BE49-F238E27FC236}">
                <a16:creationId xmlns:a16="http://schemas.microsoft.com/office/drawing/2014/main" id="{6BDB0D3A-BD6C-A83D-AD0F-345B908B80E0}"/>
              </a:ext>
            </a:extLst>
          </p:cNvPr>
          <p:cNvSpPr txBox="1"/>
          <p:nvPr/>
        </p:nvSpPr>
        <p:spPr>
          <a:xfrm>
            <a:off x="802192" y="3190431"/>
            <a:ext cx="6514332" cy="707886"/>
          </a:xfrm>
          <a:prstGeom prst="rect">
            <a:avLst/>
          </a:prstGeom>
          <a:noFill/>
        </p:spPr>
        <p:txBody>
          <a:bodyPr wrap="square" rtlCol="0">
            <a:spAutoFit/>
          </a:bodyPr>
          <a:lstStyle/>
          <a:p>
            <a:r>
              <a:rPr lang="en-US" sz="2000" b="1" u="sng" dirty="0">
                <a:solidFill>
                  <a:srgbClr val="99CC00"/>
                </a:solidFill>
              </a:rPr>
              <a:t>Example</a:t>
            </a:r>
            <a:r>
              <a:rPr lang="en-US" sz="2000" b="1" dirty="0">
                <a:solidFill>
                  <a:srgbClr val="99CC00"/>
                </a:solidFill>
              </a:rPr>
              <a:t>: Limit density and concentrate commercial 	    uses in defined centers. </a:t>
            </a:r>
          </a:p>
        </p:txBody>
      </p:sp>
      <p:sp>
        <p:nvSpPr>
          <p:cNvPr id="13" name="TextBox 12">
            <a:extLst>
              <a:ext uri="{FF2B5EF4-FFF2-40B4-BE49-F238E27FC236}">
                <a16:creationId xmlns:a16="http://schemas.microsoft.com/office/drawing/2014/main" id="{6499E982-4C67-AC16-AE53-D17C3FA3AF15}"/>
              </a:ext>
            </a:extLst>
          </p:cNvPr>
          <p:cNvSpPr txBox="1"/>
          <p:nvPr/>
        </p:nvSpPr>
        <p:spPr>
          <a:xfrm>
            <a:off x="809728" y="5060647"/>
            <a:ext cx="6514332" cy="1323439"/>
          </a:xfrm>
          <a:prstGeom prst="rect">
            <a:avLst/>
          </a:prstGeom>
          <a:noFill/>
        </p:spPr>
        <p:txBody>
          <a:bodyPr wrap="square" rtlCol="0">
            <a:spAutoFit/>
          </a:bodyPr>
          <a:lstStyle/>
          <a:p>
            <a:r>
              <a:rPr lang="en-US" sz="2000" b="1" u="sng" dirty="0">
                <a:solidFill>
                  <a:srgbClr val="99CC00"/>
                </a:solidFill>
              </a:rPr>
              <a:t>Example</a:t>
            </a:r>
            <a:r>
              <a:rPr lang="en-US" sz="2000" b="1" dirty="0">
                <a:solidFill>
                  <a:srgbClr val="99CC00"/>
                </a:solidFill>
              </a:rPr>
              <a:t>: Only allow commercial zoning within the 	    mapped neighborhood centers and 	    prohibit strip commercial development   	    along roadways. </a:t>
            </a:r>
          </a:p>
        </p:txBody>
      </p:sp>
    </p:spTree>
    <p:extLst>
      <p:ext uri="{BB962C8B-B14F-4D97-AF65-F5344CB8AC3E}">
        <p14:creationId xmlns:p14="http://schemas.microsoft.com/office/powerpoint/2010/main" val="340657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406F4-C92F-A16C-6E65-543E1627A6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AE4F1-3D6E-7917-F018-A50B08A7E4FC}"/>
              </a:ext>
            </a:extLst>
          </p:cNvPr>
          <p:cNvSpPr>
            <a:spLocks noGrp="1"/>
          </p:cNvSpPr>
          <p:nvPr>
            <p:ph idx="1"/>
          </p:nvPr>
        </p:nvSpPr>
        <p:spPr>
          <a:xfrm>
            <a:off x="76200" y="675784"/>
            <a:ext cx="8991600" cy="5798372"/>
          </a:xfrm>
        </p:spPr>
        <p:txBody>
          <a:bodyPr>
            <a:normAutofit/>
          </a:bodyPr>
          <a:lstStyle/>
          <a:p>
            <a:pPr marL="0" indent="0">
              <a:buNone/>
            </a:pPr>
            <a:r>
              <a:rPr lang="en-US" sz="2800" b="1" dirty="0"/>
              <a:t>There are </a:t>
            </a:r>
            <a:r>
              <a:rPr lang="en-US" sz="2800" b="1" dirty="0">
                <a:solidFill>
                  <a:srgbClr val="99CC00"/>
                </a:solidFill>
              </a:rPr>
              <a:t>6</a:t>
            </a:r>
            <a:r>
              <a:rPr lang="en-US" sz="2800" b="1" dirty="0"/>
              <a:t> </a:t>
            </a:r>
            <a:r>
              <a:rPr lang="en-US" sz="2800" b="1" dirty="0">
                <a:solidFill>
                  <a:srgbClr val="99CC00"/>
                </a:solidFill>
              </a:rPr>
              <a:t>GOALS</a:t>
            </a:r>
            <a:r>
              <a:rPr lang="en-US" sz="2800" b="1" dirty="0"/>
              <a:t> in the RGGE Sub-Element:</a:t>
            </a:r>
          </a:p>
          <a:p>
            <a:pPr marL="0" indent="0">
              <a:buNone/>
            </a:pPr>
            <a:endParaRPr lang="en-US" sz="2600" b="1" dirty="0"/>
          </a:p>
          <a:p>
            <a:pPr>
              <a:buFont typeface="Wingdings" panose="05000000000000000000" pitchFamily="2" charset="2"/>
              <a:buChar char="q"/>
            </a:pPr>
            <a:r>
              <a:rPr lang="en-US" sz="2800" b="1" dirty="0"/>
              <a:t>	Land Use &amp; Public Facilities</a:t>
            </a:r>
          </a:p>
          <a:p>
            <a:pPr>
              <a:buFont typeface="Wingdings" panose="05000000000000000000" pitchFamily="2" charset="2"/>
              <a:buChar char="q"/>
            </a:pPr>
            <a:r>
              <a:rPr lang="en-US" sz="2800" b="1" dirty="0"/>
              <a:t> Natural Resources &amp; Environment</a:t>
            </a:r>
          </a:p>
          <a:p>
            <a:pPr>
              <a:buFont typeface="Wingdings" panose="05000000000000000000" pitchFamily="2" charset="2"/>
              <a:buChar char="q"/>
            </a:pPr>
            <a:r>
              <a:rPr lang="en-US" sz="2800" b="1" dirty="0"/>
              <a:t> Commercial Services &amp; Conditional Uses</a:t>
            </a:r>
          </a:p>
          <a:p>
            <a:pPr>
              <a:buFont typeface="Wingdings" panose="05000000000000000000" pitchFamily="2" charset="2"/>
              <a:buChar char="q"/>
            </a:pPr>
            <a:r>
              <a:rPr lang="en-US" sz="2800" b="1" dirty="0"/>
              <a:t> Rural Character &amp; Community Quality</a:t>
            </a:r>
          </a:p>
          <a:p>
            <a:pPr>
              <a:buFont typeface="Wingdings" panose="05000000000000000000" pitchFamily="2" charset="2"/>
              <a:buChar char="q"/>
            </a:pPr>
            <a:r>
              <a:rPr lang="en-US" sz="2800" b="1" dirty="0"/>
              <a:t> Transportation &amp; Connectivity</a:t>
            </a:r>
          </a:p>
          <a:p>
            <a:pPr>
              <a:buFont typeface="Wingdings" panose="05000000000000000000" pitchFamily="2" charset="2"/>
              <a:buChar char="q"/>
            </a:pPr>
            <a:r>
              <a:rPr lang="en-US" sz="2800" b="1" dirty="0"/>
              <a:t> Public Safety &amp; Emergency Services</a:t>
            </a:r>
          </a:p>
          <a:p>
            <a:pPr marL="0" indent="0">
              <a:buNone/>
            </a:pPr>
            <a:endParaRPr lang="en-US" sz="2600" dirty="0"/>
          </a:p>
          <a:p>
            <a:pPr marL="0" indent="0">
              <a:buNone/>
            </a:pPr>
            <a:endParaRPr lang="en-US" sz="2600" dirty="0"/>
          </a:p>
        </p:txBody>
      </p:sp>
      <p:sp>
        <p:nvSpPr>
          <p:cNvPr id="9" name="Slide Number Placeholder 8">
            <a:extLst>
              <a:ext uri="{FF2B5EF4-FFF2-40B4-BE49-F238E27FC236}">
                <a16:creationId xmlns:a16="http://schemas.microsoft.com/office/drawing/2014/main" id="{48233E1F-0577-636D-0ACA-C228D55E09EB}"/>
              </a:ext>
            </a:extLst>
          </p:cNvPr>
          <p:cNvSpPr>
            <a:spLocks noGrp="1"/>
          </p:cNvSpPr>
          <p:nvPr>
            <p:ph type="sldNum" sz="quarter" idx="12"/>
          </p:nvPr>
        </p:nvSpPr>
        <p:spPr>
          <a:xfrm>
            <a:off x="8677193" y="6090313"/>
            <a:ext cx="628813" cy="767687"/>
          </a:xfrm>
        </p:spPr>
        <p:txBody>
          <a:bodyPr/>
          <a:lstStyle/>
          <a:p>
            <a:fld id="{D57F1E4F-1CFF-5643-939E-02111984F565}" type="slidenum">
              <a:rPr lang="en-US" sz="2000" smtClean="0"/>
              <a:t>7</a:t>
            </a:fld>
            <a:endParaRPr lang="en-US" sz="2000" dirty="0"/>
          </a:p>
        </p:txBody>
      </p:sp>
    </p:spTree>
    <p:extLst>
      <p:ext uri="{BB962C8B-B14F-4D97-AF65-F5344CB8AC3E}">
        <p14:creationId xmlns:p14="http://schemas.microsoft.com/office/powerpoint/2010/main" val="212603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14220-95D4-FF17-3289-D0395E0E68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A1501-9E3B-3963-4C65-E79D680ED7C3}"/>
              </a:ext>
            </a:extLst>
          </p:cNvPr>
          <p:cNvSpPr>
            <a:spLocks noGrp="1"/>
          </p:cNvSpPr>
          <p:nvPr>
            <p:ph idx="1"/>
          </p:nvPr>
        </p:nvSpPr>
        <p:spPr>
          <a:xfrm>
            <a:off x="76199" y="1059628"/>
            <a:ext cx="8991600" cy="5798372"/>
          </a:xfrm>
        </p:spPr>
        <p:txBody>
          <a:bodyPr>
            <a:normAutofit/>
          </a:bodyPr>
          <a:lstStyle/>
          <a:p>
            <a:pPr marL="0" indent="0">
              <a:buNone/>
            </a:pPr>
            <a:r>
              <a:rPr lang="en-US" sz="2800" b="1" dirty="0">
                <a:solidFill>
                  <a:srgbClr val="99CC00"/>
                </a:solidFill>
              </a:rPr>
              <a:t>GOAL 1:</a:t>
            </a:r>
          </a:p>
          <a:p>
            <a:pPr marL="0" indent="0" algn="just">
              <a:buNone/>
            </a:pPr>
            <a:r>
              <a:rPr lang="en-US" sz="2800" b="1" dirty="0"/>
              <a:t>TO GUIDE LAND USE AND PUBLIC FACILITY DECISION MAKING AND TO BALANCE THE NEED TO PROVIDE BASIC SERVICES WITH NATURAL RESOURCE CONCERNS THROUGH A WELL PLANNED MIX OF COMPATIBLE LAND USES WHICH ENSURE THE HEALTH, SAFETY, WELFARE, AND QUALITY OF LIFE OF THE LOCAL RESIDENTS.</a:t>
            </a:r>
          </a:p>
          <a:p>
            <a:pPr marL="0" indent="0">
              <a:buNone/>
            </a:pPr>
            <a:endParaRPr lang="en-US" sz="2800" dirty="0"/>
          </a:p>
          <a:p>
            <a:r>
              <a:rPr lang="en-US" sz="2800" b="1" dirty="0"/>
              <a:t>4 Objectives</a:t>
            </a:r>
          </a:p>
          <a:p>
            <a:r>
              <a:rPr lang="en-US" sz="2800" b="1" dirty="0"/>
              <a:t>16 Policies</a:t>
            </a:r>
            <a:endParaRPr lang="en-US" sz="2600" b="1" dirty="0"/>
          </a:p>
        </p:txBody>
      </p:sp>
      <p:sp>
        <p:nvSpPr>
          <p:cNvPr id="9" name="Slide Number Placeholder 8">
            <a:extLst>
              <a:ext uri="{FF2B5EF4-FFF2-40B4-BE49-F238E27FC236}">
                <a16:creationId xmlns:a16="http://schemas.microsoft.com/office/drawing/2014/main" id="{38CFFA44-C5DF-4061-975C-079FD9AA57E1}"/>
              </a:ext>
            </a:extLst>
          </p:cNvPr>
          <p:cNvSpPr>
            <a:spLocks noGrp="1"/>
          </p:cNvSpPr>
          <p:nvPr>
            <p:ph type="sldNum" sz="quarter" idx="12"/>
          </p:nvPr>
        </p:nvSpPr>
        <p:spPr>
          <a:xfrm>
            <a:off x="8677193" y="6090313"/>
            <a:ext cx="628813" cy="767687"/>
          </a:xfrm>
        </p:spPr>
        <p:txBody>
          <a:bodyPr/>
          <a:lstStyle/>
          <a:p>
            <a:fld id="{D57F1E4F-1CFF-5643-939E-02111984F565}" type="slidenum">
              <a:rPr lang="en-US" sz="2000" smtClean="0"/>
              <a:t>8</a:t>
            </a:fld>
            <a:endParaRPr lang="en-US" sz="2000" dirty="0"/>
          </a:p>
        </p:txBody>
      </p:sp>
      <p:sp>
        <p:nvSpPr>
          <p:cNvPr id="6" name="Title 1">
            <a:extLst>
              <a:ext uri="{FF2B5EF4-FFF2-40B4-BE49-F238E27FC236}">
                <a16:creationId xmlns:a16="http://schemas.microsoft.com/office/drawing/2014/main" id="{67393397-C920-0302-FAEC-13E104F870D7}"/>
              </a:ext>
            </a:extLst>
          </p:cNvPr>
          <p:cNvSpPr>
            <a:spLocks noGrp="1"/>
          </p:cNvSpPr>
          <p:nvPr>
            <p:ph type="title"/>
          </p:nvPr>
        </p:nvSpPr>
        <p:spPr>
          <a:xfrm>
            <a:off x="152399" y="157331"/>
            <a:ext cx="8839200" cy="918882"/>
          </a:xfrm>
        </p:spPr>
        <p:txBody>
          <a:bodyPr/>
          <a:lstStyle/>
          <a:p>
            <a:pPr algn="ctr"/>
            <a:r>
              <a:rPr lang="en-US" b="1" dirty="0">
                <a:solidFill>
                  <a:srgbClr val="99CC00"/>
                </a:solidFill>
              </a:rPr>
              <a:t>Goals, Objectives &amp; Policies</a:t>
            </a:r>
          </a:p>
        </p:txBody>
      </p:sp>
    </p:spTree>
    <p:extLst>
      <p:ext uri="{BB962C8B-B14F-4D97-AF65-F5344CB8AC3E}">
        <p14:creationId xmlns:p14="http://schemas.microsoft.com/office/powerpoint/2010/main" val="253708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1C343-74C1-EDCC-56DF-3D9850AE2B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C409A9-CDAE-AE95-36A5-DE16085FF4B3}"/>
              </a:ext>
            </a:extLst>
          </p:cNvPr>
          <p:cNvSpPr>
            <a:spLocks noGrp="1"/>
          </p:cNvSpPr>
          <p:nvPr>
            <p:ph idx="1"/>
          </p:nvPr>
        </p:nvSpPr>
        <p:spPr>
          <a:xfrm>
            <a:off x="76199" y="990600"/>
            <a:ext cx="8991600" cy="5798372"/>
          </a:xfrm>
        </p:spPr>
        <p:txBody>
          <a:bodyPr>
            <a:normAutofit fontScale="92500" lnSpcReduction="20000"/>
          </a:bodyPr>
          <a:lstStyle/>
          <a:p>
            <a:pPr marL="0" indent="0">
              <a:buNone/>
            </a:pPr>
            <a:r>
              <a:rPr lang="en-US" sz="2800" b="1" dirty="0">
                <a:solidFill>
                  <a:srgbClr val="99CC00"/>
                </a:solidFill>
              </a:rPr>
              <a:t>GOAL 2:</a:t>
            </a:r>
          </a:p>
          <a:p>
            <a:pPr marL="0" indent="0" algn="just">
              <a:buNone/>
            </a:pPr>
            <a:r>
              <a:rPr lang="en-US" sz="2800" b="1" dirty="0"/>
              <a:t>TO RECOGNIZE THAT THE AREA WHICH LIES SOUTH OF INTERSTATE 75 (ALLIGATOR ALLEY) TO US 41 (TAMIAMI TRAIL) IS AN AREA OF SPECIAL ENVIRONMENTAL SENSITIVITY AND IS BIOLOGICALLY AND HYDROLOGICALLY IMPORTANT THROUGH PARTICIPATION IN THE PICAYUNE STRAND RESTORATION PROJECT AS PART OF THE FEDERAL SAVE OUR EVERGLADES PROGRAM.  BASED UPON SUCH CONDITIONS, THE STATE HAS ACQUIRED OWNERSHIP OF ALL LANDS WITHIN THE SOUTHERN GOLDEN GATE ESTATES (SGGE) PICAYUNE STRAND RESTORATION PROJECT AREA.</a:t>
            </a:r>
          </a:p>
          <a:p>
            <a:pPr marL="0" indent="0" algn="just">
              <a:buNone/>
            </a:pPr>
            <a:endParaRPr lang="en-US" sz="2800" b="1" dirty="0"/>
          </a:p>
          <a:p>
            <a:r>
              <a:rPr lang="en-US" sz="2800" b="1" dirty="0"/>
              <a:t>0 Objectives</a:t>
            </a:r>
          </a:p>
          <a:p>
            <a:r>
              <a:rPr lang="en-US" sz="2800" b="1" dirty="0"/>
              <a:t>0 Policies</a:t>
            </a:r>
          </a:p>
        </p:txBody>
      </p:sp>
      <p:sp>
        <p:nvSpPr>
          <p:cNvPr id="9" name="Slide Number Placeholder 8">
            <a:extLst>
              <a:ext uri="{FF2B5EF4-FFF2-40B4-BE49-F238E27FC236}">
                <a16:creationId xmlns:a16="http://schemas.microsoft.com/office/drawing/2014/main" id="{336138DF-820A-5F65-EB94-5631FA23F700}"/>
              </a:ext>
            </a:extLst>
          </p:cNvPr>
          <p:cNvSpPr>
            <a:spLocks noGrp="1"/>
          </p:cNvSpPr>
          <p:nvPr>
            <p:ph type="sldNum" sz="quarter" idx="12"/>
          </p:nvPr>
        </p:nvSpPr>
        <p:spPr>
          <a:xfrm>
            <a:off x="8677193" y="6090313"/>
            <a:ext cx="628813" cy="767687"/>
          </a:xfrm>
        </p:spPr>
        <p:txBody>
          <a:bodyPr/>
          <a:lstStyle/>
          <a:p>
            <a:fld id="{D57F1E4F-1CFF-5643-939E-02111984F565}" type="slidenum">
              <a:rPr lang="en-US" sz="2000" smtClean="0"/>
              <a:t>9</a:t>
            </a:fld>
            <a:endParaRPr lang="en-US" sz="2000" dirty="0"/>
          </a:p>
        </p:txBody>
      </p:sp>
      <p:sp>
        <p:nvSpPr>
          <p:cNvPr id="6" name="Title 1">
            <a:extLst>
              <a:ext uri="{FF2B5EF4-FFF2-40B4-BE49-F238E27FC236}">
                <a16:creationId xmlns:a16="http://schemas.microsoft.com/office/drawing/2014/main" id="{DB2C2135-C081-9466-35A4-A8DA50F02CD0}"/>
              </a:ext>
            </a:extLst>
          </p:cNvPr>
          <p:cNvSpPr txBox="1">
            <a:spLocks/>
          </p:cNvSpPr>
          <p:nvPr/>
        </p:nvSpPr>
        <p:spPr>
          <a:xfrm>
            <a:off x="152399" y="157331"/>
            <a:ext cx="8839200" cy="91888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b="1" dirty="0">
                <a:solidFill>
                  <a:srgbClr val="99CC00"/>
                </a:solidFill>
              </a:rPr>
              <a:t>Goals, Objectives &amp; Policies</a:t>
            </a:r>
          </a:p>
        </p:txBody>
      </p:sp>
    </p:spTree>
    <p:extLst>
      <p:ext uri="{BB962C8B-B14F-4D97-AF65-F5344CB8AC3E}">
        <p14:creationId xmlns:p14="http://schemas.microsoft.com/office/powerpoint/2010/main" val="3657253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BB5A54A09E1A4FA3783E1EEE0D56E4" ma:contentTypeVersion="1" ma:contentTypeDescription="Create a new document." ma:contentTypeScope="" ma:versionID="0f9ea238e4bec153c4211bb4dab58f0e">
  <xsd:schema xmlns:xsd="http://www.w3.org/2001/XMLSchema" xmlns:xs="http://www.w3.org/2001/XMLSchema" xmlns:p="http://schemas.microsoft.com/office/2006/metadata/properties" xmlns:ns2="8e4923c3-ae27-49b9-8662-0f6929fabee8" targetNamespace="http://schemas.microsoft.com/office/2006/metadata/properties" ma:root="true" ma:fieldsID="69f7b259c5d67a172be59b26cdf5fc61" ns2:_="">
    <xsd:import namespace="8e4923c3-ae27-49b9-8662-0f6929fabee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923c3-ae27-49b9-8662-0f6929fabee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8e4923c3-ae27-49b9-8662-0f6929fabee8">PWHWTDD2SYMW-610-59</_dlc_DocId>
    <_dlc_DocIdUrl xmlns="8e4923c3-ae27-49b9-8662-0f6929fabee8">
      <Url>http://bccsp01/SiteDirectory/PUD/_layouts/DocIdRedir.aspx?ID=PWHWTDD2SYMW-610-59</Url>
      <Description>PWHWTDD2SYMW-610-59</Description>
    </_dlc_DocIdUrl>
  </documentManagement>
</p:properties>
</file>

<file path=customXml/itemProps1.xml><?xml version="1.0" encoding="utf-8"?>
<ds:datastoreItem xmlns:ds="http://schemas.openxmlformats.org/officeDocument/2006/customXml" ds:itemID="{E96931B6-2CD8-4DE5-B136-1C197F2EF7B4}">
  <ds:schemaRefs>
    <ds:schemaRef ds:uri="http://schemas.microsoft.com/sharepoint/events"/>
  </ds:schemaRefs>
</ds:datastoreItem>
</file>

<file path=customXml/itemProps2.xml><?xml version="1.0" encoding="utf-8"?>
<ds:datastoreItem xmlns:ds="http://schemas.openxmlformats.org/officeDocument/2006/customXml" ds:itemID="{C0DC140B-6241-47A9-BE52-BFA5D14DC4A5}">
  <ds:schemaRefs>
    <ds:schemaRef ds:uri="http://schemas.microsoft.com/sharepoint/v3/contenttype/forms"/>
  </ds:schemaRefs>
</ds:datastoreItem>
</file>

<file path=customXml/itemProps3.xml><?xml version="1.0" encoding="utf-8"?>
<ds:datastoreItem xmlns:ds="http://schemas.openxmlformats.org/officeDocument/2006/customXml" ds:itemID="{64C71B38-459B-42FD-B895-5EC7E73AC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923c3-ae27-49b9-8662-0f6929fab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B6E1035-6C52-4771-8AAC-15964BEE10D9}">
  <ds:schemaRef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 ds:uri="http://schemas.microsoft.com/office/infopath/2007/PartnerControls"/>
    <ds:schemaRef ds:uri="8e4923c3-ae27-49b9-8662-0f6929fabee8"/>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Template>
  <TotalTime>35930</TotalTime>
  <Words>1472</Words>
  <Application>Microsoft Office PowerPoint</Application>
  <PresentationFormat>On-screen Show (4:3)</PresentationFormat>
  <Paragraphs>191</Paragraphs>
  <Slides>24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Bookman Old Style</vt:lpstr>
      <vt:lpstr>Calibri</vt:lpstr>
      <vt:lpstr>Century Gothic</vt:lpstr>
      <vt:lpstr>Symbol</vt:lpstr>
      <vt:lpstr>Wingdings</vt:lpstr>
      <vt:lpstr>Wingdings 3</vt:lpstr>
      <vt:lpstr>Ion</vt:lpstr>
      <vt:lpstr> Rural Golden Gate Estates Restudy Advisory Committee Meeting</vt:lpstr>
      <vt:lpstr>Future Land Use Map</vt:lpstr>
      <vt:lpstr>PLANNING --- a plan of action</vt:lpstr>
      <vt:lpstr>PowerPoint Presentation</vt:lpstr>
      <vt:lpstr>PowerPoint Presentation</vt:lpstr>
      <vt:lpstr>PowerPoint Presentation</vt:lpstr>
      <vt:lpstr>PowerPoint Presentation</vt:lpstr>
      <vt:lpstr>Goals, Objectives &amp; Policies</vt:lpstr>
      <vt:lpstr>PowerPoint Presentation</vt:lpstr>
      <vt:lpstr>Goals, Objectives &amp; Policies</vt:lpstr>
      <vt:lpstr>Goals, Objectives &amp; Policies</vt:lpstr>
      <vt:lpstr>Goals, Objectives &amp; Policies</vt:lpstr>
      <vt:lpstr>Goals, Objectives &amp; Policies</vt:lpstr>
      <vt:lpstr>Land Use Description Section</vt:lpstr>
      <vt:lpstr>Land Use Description</vt:lpstr>
      <vt:lpstr>PowerPoint Presentation</vt:lpstr>
      <vt:lpstr>Land Use Description Section</vt:lpstr>
      <vt:lpstr>PowerPoint Presentation</vt:lpstr>
      <vt:lpstr>PowerPoint Presentation</vt:lpstr>
      <vt:lpstr>PowerPoint Presentation</vt:lpstr>
      <vt:lpstr>Public Comment</vt:lpstr>
      <vt:lpstr> Next Meeting                 Web Page   </vt:lpstr>
      <vt:lpstr>Future Land Use Map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HapkeMargie</dc:creator>
  <cp:lastModifiedBy>Michele Mosca</cp:lastModifiedBy>
  <cp:revision>1217</cp:revision>
  <cp:lastPrinted>2026-02-25T16:36:19Z</cp:lastPrinted>
  <dcterms:created xsi:type="dcterms:W3CDTF">2006-09-27T17:57:33Z</dcterms:created>
  <dcterms:modified xsi:type="dcterms:W3CDTF">2026-02-27T19:58:22Z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0x0101009BBB5A54A09E1A4FA3783E1EEE0D56E4</vt:lpwstr>
  </property>
  <property fmtid="{D5CDD505-2E9C-101B-9397-08002B2CF9AE}" pid="3" name="_dlc_DocIdItemGuid">
    <vt:lpwstr>009ccd69-0cee-420b-babb-df2ca1fa0612</vt:lpwstr>
  </property>
</Properties>
</file>