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85" r:id="rId5"/>
  </p:sldMasterIdLst>
  <p:notesMasterIdLst>
    <p:notesMasterId r:id="rId16"/>
  </p:notesMasterIdLst>
  <p:handoutMasterIdLst>
    <p:handoutMasterId r:id="rId17"/>
  </p:handoutMasterIdLst>
  <p:sldIdLst>
    <p:sldId id="570" r:id="rId6"/>
    <p:sldId id="661" r:id="rId7"/>
    <p:sldId id="664" r:id="rId8"/>
    <p:sldId id="662" r:id="rId9"/>
    <p:sldId id="636" r:id="rId10"/>
    <p:sldId id="655" r:id="rId11"/>
    <p:sldId id="666" r:id="rId12"/>
    <p:sldId id="667" r:id="rId13"/>
    <p:sldId id="635" r:id="rId14"/>
    <p:sldId id="668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00"/>
    <a:srgbClr val="FF6600"/>
    <a:srgbClr val="D25500"/>
    <a:srgbClr val="D08B00"/>
    <a:srgbClr val="000000"/>
    <a:srgbClr val="CC9900"/>
    <a:srgbClr val="E65D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86342" autoAdjust="0"/>
  </p:normalViewPr>
  <p:slideViewPr>
    <p:cSldViewPr>
      <p:cViewPr>
        <p:scale>
          <a:sx n="88" d="100"/>
          <a:sy n="88" d="100"/>
        </p:scale>
        <p:origin x="294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67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fld id="{DB33678B-1707-43FE-A126-C78FE70E8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75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CED011E7-67C0-41AC-9E60-43DD9CE67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138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7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4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9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4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60A3A-53ED-DB77-E200-9EB80735D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ACF477-1397-7BFA-8459-D5F04435F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EB61CB-2106-75BD-19C6-6BB46F90C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2C0AC-F8E4-CAE1-46FA-5E5339E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2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7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98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5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0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64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4997" r:id="rId12"/>
    <p:sldLayoutId id="2147484998" r:id="rId13"/>
    <p:sldLayoutId id="2147484999" r:id="rId14"/>
    <p:sldLayoutId id="2147485000" r:id="rId15"/>
    <p:sldLayoutId id="2147485001" r:id="rId16"/>
    <p:sldLayoutId id="2147485002" r:id="rId17"/>
    <p:sldLayoutId id="2147485003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er.gov/Collier-County/Advisory-Boards-Authorities/Advisory-Boards/Rural-Golden-Gate-Estates-Restudy-Committe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534400" cy="2209800"/>
          </a:xfrm>
        </p:spPr>
        <p:txBody>
          <a:bodyPr/>
          <a:lstStyle/>
          <a:p>
            <a:pPr algn="ctr"/>
            <a:br>
              <a:rPr lang="en-US" sz="3200" b="1" dirty="0"/>
            </a:br>
            <a:r>
              <a:rPr lang="en-US" sz="3600" b="1" dirty="0"/>
              <a:t>Rural Golden Gate Estates Restudy Advisory Committee</a:t>
            </a:r>
            <a:br>
              <a:rPr lang="en-US" sz="3600" b="1" dirty="0"/>
            </a:br>
            <a:r>
              <a:rPr lang="en-US" sz="3600" b="1" dirty="0"/>
              <a:t>Meeting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229600" cy="121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1" dirty="0"/>
              <a:t>Growth Management Community Development DEPARTMENT</a:t>
            </a:r>
          </a:p>
          <a:p>
            <a:pPr>
              <a:defRPr/>
            </a:pPr>
            <a:r>
              <a:rPr lang="en-US" sz="2000" b="1" dirty="0"/>
              <a:t>Community Planning and Resiliency Division</a:t>
            </a:r>
          </a:p>
          <a:p>
            <a:pPr>
              <a:defRPr/>
            </a:pPr>
            <a:r>
              <a:rPr lang="en-US" b="1" dirty="0"/>
              <a:t>January 29</a:t>
            </a:r>
            <a:r>
              <a:rPr lang="en-US" sz="2000" b="1" dirty="0"/>
              <a:t>, 2026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715000" y="1472851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man Old Style" pitchFamily="18" charset="0"/>
              </a:rPr>
              <a:t>Collier County | Florida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06E38-5D95-12E8-0ABB-7C745212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17" y="31526"/>
            <a:ext cx="1927670" cy="1385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14CF82-9982-D6D4-63A0-E10D870C4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047" y="22583"/>
            <a:ext cx="1788111" cy="1403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B97B6-674A-ECB9-D736-B7FCBB19D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5" y="22583"/>
            <a:ext cx="2187130" cy="1386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F6B87F-461A-FCA3-513B-30FB7F616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489" y="31526"/>
            <a:ext cx="2895600" cy="14041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iagram&#10;&#10;AI-generated content may be incorrect.">
            <a:extLst>
              <a:ext uri="{FF2B5EF4-FFF2-40B4-BE49-F238E27FC236}">
                <a16:creationId xmlns:a16="http://schemas.microsoft.com/office/drawing/2014/main" id="{38B7230D-F238-FAC7-4AF6-3D706050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22"/>
          <a:stretch>
            <a:fillRect/>
          </a:stretch>
        </p:blipFill>
        <p:spPr>
          <a:xfrm rot="5400000">
            <a:off x="1111666" y="-6766"/>
            <a:ext cx="6781801" cy="6871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27671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055380" cy="918882"/>
          </a:xfrm>
        </p:spPr>
        <p:txBody>
          <a:bodyPr/>
          <a:lstStyle/>
          <a:p>
            <a:r>
              <a:rPr lang="en-US" b="1" dirty="0">
                <a:solidFill>
                  <a:srgbClr val="99CC00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798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1.	 Call to Order</a:t>
            </a:r>
          </a:p>
          <a:p>
            <a:pPr marL="0" indent="0">
              <a:buNone/>
            </a:pPr>
            <a:r>
              <a:rPr lang="en-US" sz="2800" dirty="0"/>
              <a:t>2.   Roll Call</a:t>
            </a:r>
          </a:p>
          <a:p>
            <a:pPr marL="0" indent="0">
              <a:buNone/>
            </a:pPr>
            <a:r>
              <a:rPr lang="en-US" sz="2800" dirty="0"/>
              <a:t>3.   Introductions</a:t>
            </a:r>
          </a:p>
          <a:p>
            <a:pPr marL="0" indent="0">
              <a:buNone/>
            </a:pPr>
            <a:r>
              <a:rPr lang="en-US" sz="2800" dirty="0"/>
              <a:t>4.   Overview of Rural Golden Gate Estates Restudy</a:t>
            </a:r>
          </a:p>
          <a:p>
            <a:pPr marL="0" indent="0">
              <a:buNone/>
            </a:pPr>
            <a:r>
              <a:rPr lang="en-US" sz="2800" dirty="0"/>
              <a:t>5.   Committee Formation, Roles &amp; Responsibilities</a:t>
            </a:r>
          </a:p>
          <a:p>
            <a:pPr marL="0" indent="0">
              <a:buNone/>
            </a:pPr>
            <a:r>
              <a:rPr lang="en-US" sz="2800" dirty="0"/>
              <a:t>6.   Selection of Committee Officers</a:t>
            </a:r>
          </a:p>
          <a:p>
            <a:pPr marL="0" indent="0">
              <a:buNone/>
            </a:pPr>
            <a:r>
              <a:rPr lang="en-US" sz="2800" dirty="0"/>
              <a:t>7.   Community Engagement</a:t>
            </a:r>
          </a:p>
          <a:p>
            <a:pPr marL="0" indent="0">
              <a:buNone/>
            </a:pPr>
            <a:r>
              <a:rPr lang="en-US" sz="2800" dirty="0"/>
              <a:t>8.   RGGE Sub-Element Priorities</a:t>
            </a:r>
          </a:p>
          <a:p>
            <a:pPr marL="0" indent="0">
              <a:buNone/>
            </a:pPr>
            <a:r>
              <a:rPr lang="en-US" sz="2800" dirty="0"/>
              <a:t>9.   Future Meetings &amp; Next Steps </a:t>
            </a:r>
          </a:p>
          <a:p>
            <a:pPr marL="0" indent="0">
              <a:buNone/>
            </a:pPr>
            <a:r>
              <a:rPr lang="en-US" sz="2800" dirty="0"/>
              <a:t>10. Public Comment</a:t>
            </a:r>
          </a:p>
          <a:p>
            <a:pPr marL="0" indent="0">
              <a:buNone/>
            </a:pPr>
            <a:r>
              <a:rPr lang="en-US" sz="2800" dirty="0"/>
              <a:t>11. Adjournment</a:t>
            </a:r>
            <a:endParaRPr lang="en-US" sz="2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36AB6-DCF8-1C97-F7B9-CDAA82C6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193" y="6090313"/>
            <a:ext cx="628813" cy="767687"/>
          </a:xfrm>
        </p:spPr>
        <p:txBody>
          <a:bodyPr/>
          <a:lstStyle/>
          <a:p>
            <a:fld id="{D57F1E4F-1CFF-5643-939E-02111984F565}" type="slidenum">
              <a:rPr lang="en-US" sz="2400" smtClean="0"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87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AI-generated content may be incorrect.">
            <a:extLst>
              <a:ext uri="{FF2B5EF4-FFF2-40B4-BE49-F238E27FC236}">
                <a16:creationId xmlns:a16="http://schemas.microsoft.com/office/drawing/2014/main" id="{5F44B301-7DCE-94BB-D45E-79FAD17E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22"/>
          <a:stretch>
            <a:fillRect/>
          </a:stretch>
        </p:blipFill>
        <p:spPr>
          <a:xfrm rot="5400000">
            <a:off x="3023433" y="838202"/>
            <a:ext cx="6781801" cy="51815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26366E2-0ECA-A061-EE0E-48AEDC34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3276600" cy="14001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99CC00"/>
                </a:solidFill>
              </a:rPr>
              <a:t>4.</a:t>
            </a:r>
            <a:r>
              <a:rPr lang="en-US" sz="4000" dirty="0">
                <a:solidFill>
                  <a:srgbClr val="99CC00"/>
                </a:solidFill>
              </a:rPr>
              <a:t> </a:t>
            </a:r>
            <a:r>
              <a:rPr lang="en-US" sz="4000" b="1" dirty="0">
                <a:solidFill>
                  <a:srgbClr val="99CC00"/>
                </a:solidFill>
              </a:rPr>
              <a:t>Overview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5ABBD3E-85FA-8DAD-2566-F63BCFE01EC9}"/>
              </a:ext>
            </a:extLst>
          </p:cNvPr>
          <p:cNvSpPr txBox="1">
            <a:spLocks/>
          </p:cNvSpPr>
          <p:nvPr/>
        </p:nvSpPr>
        <p:spPr>
          <a:xfrm>
            <a:off x="135861" y="1143000"/>
            <a:ext cx="3687674" cy="4232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/>
            <a:r>
              <a:rPr lang="en-US" sz="3600" dirty="0"/>
              <a:t>Restudy Area</a:t>
            </a:r>
          </a:p>
          <a:p>
            <a:pPr fontAlgn="auto"/>
            <a:r>
              <a:rPr lang="en-US" sz="3600" dirty="0"/>
              <a:t>Background</a:t>
            </a:r>
          </a:p>
          <a:p>
            <a:pPr fontAlgn="auto"/>
            <a:r>
              <a:rPr lang="en-US" sz="3600" dirty="0"/>
              <a:t>Project        Scope &amp; Objectives</a:t>
            </a:r>
          </a:p>
          <a:p>
            <a:pPr fontAlgn="auto"/>
            <a:r>
              <a:rPr lang="en-US" sz="3600" dirty="0"/>
              <a:t>Timelines</a:t>
            </a:r>
          </a:p>
          <a:p>
            <a:pPr fontAlgn="auto"/>
            <a:r>
              <a:rPr lang="en-US" sz="3600" dirty="0"/>
              <a:t>Public Engagement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212D41-5BAA-8EB5-1C9F-BD5FD680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DBDC0EA-0AA8-E128-6B38-0DED1981C929}"/>
              </a:ext>
            </a:extLst>
          </p:cNvPr>
          <p:cNvSpPr txBox="1">
            <a:spLocks/>
          </p:cNvSpPr>
          <p:nvPr/>
        </p:nvSpPr>
        <p:spPr>
          <a:xfrm>
            <a:off x="-85807" y="6096842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1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z="2400" smtClean="0"/>
              <a:pPr/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557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6D5A8-D2E4-461C-FD98-0695C6C55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FC25-5A31-B07D-4A9F-B5C128D1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8" y="152400"/>
            <a:ext cx="8923301" cy="1400530"/>
          </a:xfrm>
        </p:spPr>
        <p:txBody>
          <a:bodyPr/>
          <a:lstStyle/>
          <a:p>
            <a:r>
              <a:rPr lang="en-US" sz="4000" b="1" dirty="0">
                <a:solidFill>
                  <a:srgbClr val="99CC00"/>
                </a:solidFill>
              </a:rPr>
              <a:t>5.</a:t>
            </a:r>
            <a:r>
              <a:rPr lang="en-US" sz="4000" dirty="0">
                <a:solidFill>
                  <a:srgbClr val="99CC00"/>
                </a:solidFill>
              </a:rPr>
              <a:t> </a:t>
            </a:r>
            <a:r>
              <a:rPr lang="en-US" sz="4000" b="1" dirty="0">
                <a:solidFill>
                  <a:srgbClr val="99CC00"/>
                </a:solidFill>
              </a:rPr>
              <a:t>Committee Formation, Roles, &amp; 		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2F4-5536-C3A0-ADAA-FBCDDE422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48" y="1828800"/>
            <a:ext cx="85344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Ordinance No. 2025-70 </a:t>
            </a:r>
          </a:p>
          <a:p>
            <a:pPr lvl="1"/>
            <a:r>
              <a:rPr lang="en-US" sz="3200" dirty="0"/>
              <a:t>Primary Source of Community Input</a:t>
            </a:r>
          </a:p>
          <a:p>
            <a:pPr lvl="1"/>
            <a:r>
              <a:rPr lang="en-US" sz="3200" dirty="0"/>
              <a:t>Identify Issues and relevant</a:t>
            </a:r>
          </a:p>
          <a:p>
            <a:pPr marL="457200" lvl="1" indent="0">
              <a:buNone/>
            </a:pPr>
            <a:r>
              <a:rPr lang="en-US" sz="3200" dirty="0"/>
              <a:t>   best practices</a:t>
            </a:r>
          </a:p>
          <a:p>
            <a:pPr lvl="1"/>
            <a:r>
              <a:rPr lang="en-US" sz="3200" dirty="0"/>
              <a:t>Review studies </a:t>
            </a:r>
          </a:p>
          <a:p>
            <a:pPr lvl="1"/>
            <a:r>
              <a:rPr lang="en-US" sz="3200" dirty="0"/>
              <a:t>Review proposed amendments </a:t>
            </a:r>
          </a:p>
          <a:p>
            <a:pPr lvl="1"/>
            <a:r>
              <a:rPr lang="en-US" sz="3000" dirty="0"/>
              <a:t>Review topics of interest identified by the Board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E4835-1CDB-5A1C-C6B9-23F51C72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01199"/>
            <a:ext cx="628813" cy="767687"/>
          </a:xfrm>
        </p:spPr>
        <p:txBody>
          <a:bodyPr/>
          <a:lstStyle/>
          <a:p>
            <a:fld id="{D57F1E4F-1CFF-5643-939E-02111984F565}" type="slidenum">
              <a:rPr lang="en-US" sz="2400" smtClean="0"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533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1884"/>
            <a:ext cx="8458200" cy="62956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1.   Call to Order</a:t>
            </a:r>
          </a:p>
          <a:p>
            <a:pPr marL="0" indent="0">
              <a:buNone/>
            </a:pPr>
            <a:r>
              <a:rPr lang="en-US" sz="2800" dirty="0"/>
              <a:t>2.   Roll Call</a:t>
            </a:r>
          </a:p>
          <a:p>
            <a:pPr marL="0" indent="0">
              <a:buNone/>
            </a:pPr>
            <a:r>
              <a:rPr lang="en-US" sz="2800" dirty="0"/>
              <a:t>3.   Introductions</a:t>
            </a:r>
          </a:p>
          <a:p>
            <a:pPr marL="0" indent="0">
              <a:buNone/>
            </a:pPr>
            <a:r>
              <a:rPr lang="en-US" sz="2800" dirty="0"/>
              <a:t>4.   Overview of Rural Golden Gate Estates Restudy</a:t>
            </a:r>
          </a:p>
          <a:p>
            <a:pPr marL="0" indent="0">
              <a:buNone/>
            </a:pPr>
            <a:r>
              <a:rPr lang="en-US" sz="2800" dirty="0"/>
              <a:t>5.   Committee Formation, Roles &amp; Responsibilities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99CC00"/>
                </a:solidFill>
              </a:rPr>
              <a:t>6.   Selection of Committee Officers</a:t>
            </a:r>
          </a:p>
          <a:p>
            <a:pPr marL="0" indent="0">
              <a:buNone/>
            </a:pPr>
            <a:r>
              <a:rPr lang="en-US" sz="2800" dirty="0"/>
              <a:t>7.   Community Engagement</a:t>
            </a:r>
          </a:p>
          <a:p>
            <a:pPr marL="0" indent="0">
              <a:buNone/>
            </a:pPr>
            <a:r>
              <a:rPr lang="en-US" sz="2800" dirty="0"/>
              <a:t>8.   RGGE Sub-Element Priorities</a:t>
            </a:r>
          </a:p>
          <a:p>
            <a:pPr marL="0" indent="0">
              <a:buNone/>
            </a:pPr>
            <a:r>
              <a:rPr lang="en-US" sz="2800" dirty="0"/>
              <a:t>9.   Future Meetings &amp; Next Steps</a:t>
            </a:r>
          </a:p>
          <a:p>
            <a:pPr marL="0" indent="0">
              <a:buNone/>
            </a:pPr>
            <a:r>
              <a:rPr lang="en-US" sz="2800" dirty="0"/>
              <a:t>10. Public Comment</a:t>
            </a:r>
          </a:p>
          <a:p>
            <a:pPr marL="0" indent="0">
              <a:buNone/>
            </a:pPr>
            <a:r>
              <a:rPr lang="en-US" sz="2800" dirty="0"/>
              <a:t>11. Adjournment</a:t>
            </a:r>
            <a:endParaRPr lang="en-US" sz="2600" dirty="0"/>
          </a:p>
          <a:p>
            <a:endParaRPr lang="en-US" sz="2800" b="1" dirty="0">
              <a:solidFill>
                <a:srgbClr val="99C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488"/>
            <a:ext cx="7055380" cy="995082"/>
          </a:xfrm>
        </p:spPr>
        <p:txBody>
          <a:bodyPr/>
          <a:lstStyle/>
          <a:p>
            <a:r>
              <a:rPr lang="en-US" b="1" dirty="0">
                <a:solidFill>
                  <a:srgbClr val="99CC00"/>
                </a:solidFill>
              </a:rPr>
              <a:t>Agenda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2781300" y="6310312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22B24-3D12-1510-50CA-FF183091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155068"/>
            <a:ext cx="628813" cy="767687"/>
          </a:xfrm>
        </p:spPr>
        <p:txBody>
          <a:bodyPr/>
          <a:lstStyle/>
          <a:p>
            <a:fld id="{D57F1E4F-1CFF-5643-939E-02111984F565}" type="slidenum">
              <a:rPr lang="en-US" sz="2400" smtClean="0"/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465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970"/>
            <a:ext cx="8229600" cy="1139825"/>
          </a:xfrm>
        </p:spPr>
        <p:txBody>
          <a:bodyPr/>
          <a:lstStyle/>
          <a:p>
            <a:r>
              <a:rPr lang="en-US" b="1" dirty="0">
                <a:solidFill>
                  <a:srgbClr val="99CC00"/>
                </a:solidFill>
              </a:rPr>
              <a:t>7.</a:t>
            </a:r>
            <a:r>
              <a:rPr lang="en-US" dirty="0">
                <a:solidFill>
                  <a:srgbClr val="99CC00"/>
                </a:solidFill>
              </a:rPr>
              <a:t> </a:t>
            </a:r>
            <a:r>
              <a:rPr lang="en-US" b="1" dirty="0">
                <a:solidFill>
                  <a:srgbClr val="99CC00"/>
                </a:solidFill>
              </a:rPr>
              <a:t>Community Engagement &amp;</a:t>
            </a:r>
            <a:br>
              <a:rPr lang="en-US" b="1" dirty="0">
                <a:solidFill>
                  <a:srgbClr val="99CC00"/>
                </a:solidFill>
              </a:rPr>
            </a:br>
            <a:r>
              <a:rPr lang="en-US" b="1" dirty="0">
                <a:solidFill>
                  <a:srgbClr val="99CC00"/>
                </a:solidFill>
              </a:rPr>
              <a:t>	 Public Participation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33600"/>
            <a:ext cx="8229600" cy="9143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https://www.collier.gov/Collier-County/Advisory-Boards-Authorities/Advisory-Boards/Rural-Golden-Gate-Estates-Restudy-Committee</a:t>
            </a:r>
            <a:endParaRPr lang="en-US" sz="4000" dirty="0"/>
          </a:p>
          <a:p>
            <a:endParaRPr lang="en-US" dirty="0"/>
          </a:p>
        </p:txBody>
      </p:sp>
      <p:pic>
        <p:nvPicPr>
          <p:cNvPr id="7" name="Picture 6" descr="Qr code&#10;&#10;AI-generated content may be incorrect.">
            <a:extLst>
              <a:ext uri="{FF2B5EF4-FFF2-40B4-BE49-F238E27FC236}">
                <a16:creationId xmlns:a16="http://schemas.microsoft.com/office/drawing/2014/main" id="{92B4E5CF-AA7B-BC4E-4047-DFE758701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209589"/>
            <a:ext cx="3657600" cy="347244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57C9B7-8461-FC1F-DA99-488596F4DF33}"/>
              </a:ext>
            </a:extLst>
          </p:cNvPr>
          <p:cNvSpPr txBox="1">
            <a:spLocks/>
          </p:cNvSpPr>
          <p:nvPr/>
        </p:nvSpPr>
        <p:spPr>
          <a:xfrm>
            <a:off x="8686800" y="6298186"/>
            <a:ext cx="628813" cy="767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551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C39479C-D3D4-18A6-9DB7-EB7B603C3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6EFB-2EC8-843A-5480-A617B1A4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202090" cy="1357312"/>
          </a:xfrm>
        </p:spPr>
        <p:txBody>
          <a:bodyPr/>
          <a:lstStyle/>
          <a:p>
            <a:r>
              <a:rPr lang="en-US" b="1" dirty="0">
                <a:solidFill>
                  <a:srgbClr val="99CC00"/>
                </a:solidFill>
              </a:rPr>
              <a:t>8.</a:t>
            </a:r>
            <a:r>
              <a:rPr lang="en-US" dirty="0">
                <a:solidFill>
                  <a:srgbClr val="99CC00"/>
                </a:solidFill>
              </a:rPr>
              <a:t> </a:t>
            </a:r>
            <a:r>
              <a:rPr lang="en-US" b="1" dirty="0">
                <a:solidFill>
                  <a:srgbClr val="99CC00"/>
                </a:solidFill>
              </a:rPr>
              <a:t>Rural Golden Gate Estates      	 Sub-Element -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A6D32-761D-B6C6-70CE-1FC257DA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22" y="1811823"/>
            <a:ext cx="9493062" cy="4953000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Goal 1:  Coordination of Land Use     						and Public Facilities</a:t>
            </a:r>
          </a:p>
          <a:p>
            <a:pPr lvl="1"/>
            <a:r>
              <a:rPr lang="en-US" sz="3600" dirty="0"/>
              <a:t>Goal 2:  Picayune Strand Area</a:t>
            </a:r>
          </a:p>
          <a:p>
            <a:pPr lvl="1"/>
            <a:r>
              <a:rPr lang="en-US" sz="3600" dirty="0"/>
              <a:t>Goal 3:  Non-Residential Uses</a:t>
            </a:r>
          </a:p>
          <a:p>
            <a:pPr lvl="1"/>
            <a:r>
              <a:rPr lang="en-US" sz="3600" dirty="0"/>
              <a:t>Goal 4:  Rural Character</a:t>
            </a:r>
          </a:p>
          <a:p>
            <a:pPr lvl="1"/>
            <a:r>
              <a:rPr lang="en-US" sz="3600" dirty="0"/>
              <a:t>Goal 5:  Transportation</a:t>
            </a:r>
          </a:p>
          <a:p>
            <a:pPr lvl="1"/>
            <a:r>
              <a:rPr lang="en-US" sz="3600" dirty="0"/>
              <a:t>Goal 6:  Emergency Mgmt. Planning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906DBF-9595-D006-A2F5-CD50DEE4D6AE}"/>
              </a:ext>
            </a:extLst>
          </p:cNvPr>
          <p:cNvSpPr txBox="1">
            <a:spLocks/>
          </p:cNvSpPr>
          <p:nvPr/>
        </p:nvSpPr>
        <p:spPr bwMode="auto">
          <a:xfrm>
            <a:off x="2781300" y="6310312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4FC43-0C67-5EC7-70E3-8C0D56FD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090313"/>
            <a:ext cx="628813" cy="767687"/>
          </a:xfrm>
        </p:spPr>
        <p:txBody>
          <a:bodyPr/>
          <a:lstStyle/>
          <a:p>
            <a:fld id="{D57F1E4F-1CFF-5643-939E-02111984F565}" type="slidenum">
              <a:rPr lang="en-US" sz="2400" smtClean="0"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6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075F873-E80A-C819-C185-A5FBBDC01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BE71-D377-02AF-0CBA-766391BE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36" y="128013"/>
            <a:ext cx="8229600" cy="11398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9CC00"/>
                </a:solidFill>
              </a:rPr>
              <a:t> </a:t>
            </a:r>
            <a:r>
              <a:rPr lang="en-US" sz="4400" b="1" dirty="0">
                <a:solidFill>
                  <a:srgbClr val="99CC00"/>
                </a:solidFill>
              </a:rPr>
              <a:t>Next Meeting </a:t>
            </a:r>
            <a:br>
              <a:rPr lang="en-US" b="1" dirty="0">
                <a:solidFill>
                  <a:srgbClr val="99CC00"/>
                </a:solidFill>
              </a:rPr>
            </a:br>
            <a:r>
              <a:rPr lang="en-US" b="1" dirty="0">
                <a:solidFill>
                  <a:srgbClr val="99CC00"/>
                </a:solidFill>
              </a:rPr>
              <a:t>			</a:t>
            </a:r>
            <a:br>
              <a:rPr lang="en-US" dirty="0">
                <a:solidFill>
                  <a:srgbClr val="99CC00"/>
                </a:solidFill>
              </a:rPr>
            </a:br>
            <a:r>
              <a:rPr lang="en-US" dirty="0">
                <a:solidFill>
                  <a:srgbClr val="99CC00"/>
                </a:solidFill>
              </a:rPr>
              <a:t> 								</a:t>
            </a:r>
            <a:br>
              <a:rPr lang="en-US" dirty="0">
                <a:solidFill>
                  <a:srgbClr val="99CC00"/>
                </a:solidFill>
              </a:rPr>
            </a:br>
            <a:br>
              <a:rPr lang="en-US" dirty="0">
                <a:solidFill>
                  <a:srgbClr val="99CC00"/>
                </a:solidFill>
              </a:rPr>
            </a:br>
            <a:br>
              <a:rPr lang="en-US" dirty="0">
                <a:solidFill>
                  <a:srgbClr val="99CC00"/>
                </a:solidFill>
              </a:rPr>
            </a:br>
            <a:br>
              <a:rPr lang="en-US" b="1" dirty="0">
                <a:solidFill>
                  <a:srgbClr val="99CC00"/>
                </a:solidFill>
              </a:rPr>
            </a:br>
            <a:r>
              <a:rPr lang="en-US" b="1" dirty="0">
                <a:solidFill>
                  <a:srgbClr val="99CC00"/>
                </a:solidFill>
              </a:rPr>
              <a:t>		</a:t>
            </a:r>
            <a:endParaRPr lang="en-US" dirty="0">
              <a:solidFill>
                <a:srgbClr val="99CC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11E96-BDF0-BEB7-C08A-258F09DC09A3}"/>
              </a:ext>
            </a:extLst>
          </p:cNvPr>
          <p:cNvSpPr txBox="1"/>
          <p:nvPr/>
        </p:nvSpPr>
        <p:spPr>
          <a:xfrm>
            <a:off x="136264" y="868114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February 18 or 25, 2026</a:t>
            </a:r>
            <a:br>
              <a:rPr lang="en-US" sz="3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 6:00 p.m. or 6:30 p.m.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 Max Hasse Community Park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A3476-72D6-DDAF-81B0-AF8D4006381D}"/>
              </a:ext>
            </a:extLst>
          </p:cNvPr>
          <p:cNvSpPr txBox="1"/>
          <p:nvPr/>
        </p:nvSpPr>
        <p:spPr>
          <a:xfrm>
            <a:off x="8382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Overview of the Rural Golden Gate Estates Sub-Element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Draft Public Outreach Plan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Draft Committee Work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2F799-06A0-2BEB-029C-71D0D9E280FE}"/>
              </a:ext>
            </a:extLst>
          </p:cNvPr>
          <p:cNvSpPr txBox="1"/>
          <p:nvPr/>
        </p:nvSpPr>
        <p:spPr>
          <a:xfrm>
            <a:off x="1584064" y="325207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9CC00"/>
                </a:solidFill>
                <a:latin typeface="+mj-lt"/>
              </a:rPr>
              <a:t>Next Steps</a:t>
            </a:r>
            <a:endParaRPr lang="en-US" sz="4400" dirty="0">
              <a:latin typeface="+mj-lt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5F8C634-D779-0E90-E636-C92F589CBA77}"/>
              </a:ext>
            </a:extLst>
          </p:cNvPr>
          <p:cNvSpPr txBox="1">
            <a:spLocks/>
          </p:cNvSpPr>
          <p:nvPr/>
        </p:nvSpPr>
        <p:spPr>
          <a:xfrm>
            <a:off x="8743787" y="6423124"/>
            <a:ext cx="628813" cy="767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z="2400" smtClean="0"/>
              <a:pPr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53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31" y="838690"/>
            <a:ext cx="8229600" cy="11398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9CC00"/>
                </a:solidFill>
              </a:rPr>
              <a:t>Public Comment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1981200" y="6324599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Community Planning &amp; Resiliency</a:t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Division </a:t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62300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638D2-4380-5A69-B5CC-54956D896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05" y="1970299"/>
            <a:ext cx="6119390" cy="3985605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CFA8C0E-4507-9FCF-03A9-6ACE769CD1BF}"/>
              </a:ext>
            </a:extLst>
          </p:cNvPr>
          <p:cNvSpPr txBox="1">
            <a:spLocks/>
          </p:cNvSpPr>
          <p:nvPr/>
        </p:nvSpPr>
        <p:spPr>
          <a:xfrm>
            <a:off x="8829593" y="6397955"/>
            <a:ext cx="628813" cy="767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z="2400" smtClean="0"/>
              <a:pPr/>
              <a:t>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9452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B5A54A09E1A4FA3783E1EEE0D56E4" ma:contentTypeVersion="1" ma:contentTypeDescription="Create a new document." ma:contentTypeScope="" ma:versionID="0f9ea238e4bec153c4211bb4dab58f0e">
  <xsd:schema xmlns:xsd="http://www.w3.org/2001/XMLSchema" xmlns:xs="http://www.w3.org/2001/XMLSchema" xmlns:p="http://schemas.microsoft.com/office/2006/metadata/properties" xmlns:ns2="8e4923c3-ae27-49b9-8662-0f6929fabee8" targetNamespace="http://schemas.microsoft.com/office/2006/metadata/properties" ma:root="true" ma:fieldsID="69f7b259c5d67a172be59b26cdf5fc61" ns2:_="">
    <xsd:import namespace="8e4923c3-ae27-49b9-8662-0f6929fabe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923c3-ae27-49b9-8662-0f6929fabe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4923c3-ae27-49b9-8662-0f6929fabee8">PWHWTDD2SYMW-610-59</_dlc_DocId>
    <_dlc_DocIdUrl xmlns="8e4923c3-ae27-49b9-8662-0f6929fabee8">
      <Url>http://bccsp01/SiteDirectory/PUD/_layouts/DocIdRedir.aspx?ID=PWHWTDD2SYMW-610-59</Url>
      <Description>PWHWTDD2SYMW-610-59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0DC140B-6241-47A9-BE52-BFA5D14DC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C71B38-459B-42FD-B895-5EC7E73AC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923c3-ae27-49b9-8662-0f6929fab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6E1035-6C52-4771-8AAC-15964BEE10D9}">
  <ds:schemaRefs>
    <ds:schemaRef ds:uri="http://purl.org/dc/elements/1.1/"/>
    <ds:schemaRef ds:uri="8e4923c3-ae27-49b9-8662-0f6929fabee8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96931B6-2CD8-4DE5-B136-1C197F2EF7B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22556</TotalTime>
  <Words>367</Words>
  <Application>Microsoft Office PowerPoint</Application>
  <PresentationFormat>On-screen Show (4:3)</PresentationFormat>
  <Paragraphs>73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Century Gothic</vt:lpstr>
      <vt:lpstr>Wingdings</vt:lpstr>
      <vt:lpstr>Wingdings 3</vt:lpstr>
      <vt:lpstr>Ion</vt:lpstr>
      <vt:lpstr> Rural Golden Gate Estates Restudy Advisory Committee Meeting</vt:lpstr>
      <vt:lpstr>Agenda</vt:lpstr>
      <vt:lpstr>4. Overview</vt:lpstr>
      <vt:lpstr>5. Committee Formation, Roles, &amp;    Responsibilities</vt:lpstr>
      <vt:lpstr>Agenda</vt:lpstr>
      <vt:lpstr>7. Community Engagement &amp;   Public Participation</vt:lpstr>
      <vt:lpstr>8. Rural Golden Gate Estates        Sub-Element - Priorities</vt:lpstr>
      <vt:lpstr> Next Meeting                     </vt:lpstr>
      <vt:lpstr>Public Comment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HapkeMargie</dc:creator>
  <cp:lastModifiedBy>Michele Mosca</cp:lastModifiedBy>
  <cp:revision>1180</cp:revision>
  <cp:lastPrinted>2026-01-27T22:44:34Z</cp:lastPrinted>
  <dcterms:created xsi:type="dcterms:W3CDTF">2006-09-27T17:57:33Z</dcterms:created>
  <dcterms:modified xsi:type="dcterms:W3CDTF">2026-01-28T20:52:48Z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0x0101009BBB5A54A09E1A4FA3783E1EEE0D56E4</vt:lpwstr>
  </property>
  <property fmtid="{D5CDD505-2E9C-101B-9397-08002B2CF9AE}" pid="3" name="_dlc_DocIdItemGuid">
    <vt:lpwstr>009ccd69-0cee-420b-babb-df2ca1fa0612</vt:lpwstr>
  </property>
</Properties>
</file>