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85" r:id="rId5"/>
  </p:sldMasterIdLst>
  <p:notesMasterIdLst>
    <p:notesMasterId r:id="rId18"/>
  </p:notesMasterIdLst>
  <p:handoutMasterIdLst>
    <p:handoutMasterId r:id="rId19"/>
  </p:handoutMasterIdLst>
  <p:sldIdLst>
    <p:sldId id="570" r:id="rId6"/>
    <p:sldId id="718" r:id="rId7"/>
    <p:sldId id="728" r:id="rId8"/>
    <p:sldId id="727" r:id="rId9"/>
    <p:sldId id="729" r:id="rId10"/>
    <p:sldId id="735" r:id="rId11"/>
    <p:sldId id="737" r:id="rId12"/>
    <p:sldId id="716" r:id="rId13"/>
    <p:sldId id="722" r:id="rId14"/>
    <p:sldId id="717" r:id="rId15"/>
    <p:sldId id="726" r:id="rId16"/>
    <p:sldId id="738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00"/>
    <a:srgbClr val="3AA7EA"/>
    <a:srgbClr val="99CC00"/>
    <a:srgbClr val="99FF66"/>
    <a:srgbClr val="99FF33"/>
    <a:srgbClr val="FFFF00"/>
    <a:srgbClr val="FF6600"/>
    <a:srgbClr val="D25500"/>
    <a:srgbClr val="D0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1" autoAdjust="0"/>
    <p:restoredTop sz="91646" autoAdjust="0"/>
  </p:normalViewPr>
  <p:slideViewPr>
    <p:cSldViewPr>
      <p:cViewPr varScale="1">
        <p:scale>
          <a:sx n="101" d="100"/>
          <a:sy n="101" d="100"/>
        </p:scale>
        <p:origin x="25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067" y="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t" anchorCtr="0" compatLnSpc="1">
            <a:prstTxWarp prst="textNoShape">
              <a:avLst/>
            </a:prstTxWarp>
          </a:bodyPr>
          <a:lstStyle>
            <a:lvl1pPr defTabSz="909638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b" anchorCtr="0" compatLnSpc="1">
            <a:prstTxWarp prst="textNoShape">
              <a:avLst/>
            </a:prstTxWarp>
          </a:bodyPr>
          <a:lstStyle>
            <a:lvl1pPr defTabSz="909638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fld id="{DB33678B-1707-43FE-A126-C78FE70E8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75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CED011E7-67C0-41AC-9E60-43DD9CE67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138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20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77DA9-C142-5FF2-99D8-F2711A7C3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593533-BD9A-B06E-8240-C4041CDF5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A9466A-B3ED-E6EC-C83E-E7F9F40BE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66C38-1AAF-4137-498B-F1C1670C13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8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FEBB6-24D9-3703-DD99-9FC872F9B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602681-D2A7-0D4D-FE18-C91BF0DA8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27BDE1-B371-A6E1-80B6-B3DA9736E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EDD1A-54F2-9621-C41D-A3A0E1D95F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0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74C76-C1B1-EBFD-B3CA-D5D947FA7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81C966-A9B3-C454-D20D-7FD3EAF2FC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1ADA85-21B6-5140-3BC7-DB41C40D6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CF933-A297-EE05-BBFB-96A2AA0E9A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1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7219A-E9C7-3910-559B-A29B9F0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A0F23E-2B84-B84C-EDD0-CF197A1B72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929EA7-0167-0680-BEAB-E1BF66024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DCBA1-51CC-5FB3-9159-F8EAE8D218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98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52B8F-7D2B-11B6-DE2B-F300F3DAA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B4DD29-8A27-7FAF-D577-F1AF1D74BE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D5CFC1-93B8-8DC6-344B-1A2FD67B3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39319-99FF-5C23-2C1B-5FBF07D282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00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48F17-B44A-8D93-18D6-5D1A442AA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A47341-F5F0-5F34-46EF-BFFD443CC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8B9CCF-4C73-EC33-D888-3B9D549DD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1A19D-31F0-40F4-FA99-9683FC8BFA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94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B2932-A8C0-3AF3-F829-C750C5D5A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0D241C-6715-C745-5716-E3A854420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570FCE-A60E-4501-1EBF-D7EC8297F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3D5AB-3AA6-0962-7BEA-C6D2531CED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93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26665-2E6E-1557-C60C-E83059623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281CB-1DCF-384A-E0D6-7640786830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F9A51A-94D5-0450-3744-F462C2CE1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87BD1-8267-8C4B-B9B2-2FD46DAE2D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32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17767-BFD9-BB0C-3964-DAFCE5A4D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C70958-84F6-1704-9C67-9EF447F2FE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65E09-4EC8-F2BA-BE14-7F672283E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42E71-77A3-90AD-A99D-9D8DED2F61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2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6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1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70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981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92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5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3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98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4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3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7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9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6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2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5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1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64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86" r:id="rId1"/>
    <p:sldLayoutId id="2147484987" r:id="rId2"/>
    <p:sldLayoutId id="2147484988" r:id="rId3"/>
    <p:sldLayoutId id="2147484989" r:id="rId4"/>
    <p:sldLayoutId id="2147484990" r:id="rId5"/>
    <p:sldLayoutId id="2147484991" r:id="rId6"/>
    <p:sldLayoutId id="2147484992" r:id="rId7"/>
    <p:sldLayoutId id="2147484993" r:id="rId8"/>
    <p:sldLayoutId id="2147484994" r:id="rId9"/>
    <p:sldLayoutId id="2147484995" r:id="rId10"/>
    <p:sldLayoutId id="2147484996" r:id="rId11"/>
    <p:sldLayoutId id="2147484997" r:id="rId12"/>
    <p:sldLayoutId id="2147484998" r:id="rId13"/>
    <p:sldLayoutId id="2147484999" r:id="rId14"/>
    <p:sldLayoutId id="2147485000" r:id="rId15"/>
    <p:sldLayoutId id="2147485001" r:id="rId16"/>
    <p:sldLayoutId id="214748500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llier.gov/Collier-County/Advisory-Boards-Authorities/Advisory-Boards/Rural-Golden-Gate-Estates-Restudy-Advisory-Committee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mailto:michele.mosca@collier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2743200"/>
            <a:ext cx="8534400" cy="2209800"/>
          </a:xfrm>
        </p:spPr>
        <p:txBody>
          <a:bodyPr/>
          <a:lstStyle/>
          <a:p>
            <a:pPr algn="ctr"/>
            <a:br>
              <a:rPr lang="en-US" sz="3200" b="1" dirty="0"/>
            </a:br>
            <a:r>
              <a:rPr lang="en-US" sz="2800" b="1" dirty="0"/>
              <a:t>Rural Golden Gate Estates Restudy Advisory Committee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>
                <a:solidFill>
                  <a:srgbClr val="92D050"/>
                </a:solidFill>
              </a:rPr>
              <a:t>Home-Based Businesses </a:t>
            </a:r>
            <a:br>
              <a:rPr lang="en-US" sz="3600" b="1" dirty="0">
                <a:solidFill>
                  <a:srgbClr val="92D050"/>
                </a:solidFill>
              </a:rPr>
            </a:br>
            <a:r>
              <a:rPr lang="en-US" sz="3600" b="1" dirty="0">
                <a:solidFill>
                  <a:srgbClr val="92D050"/>
                </a:solidFill>
              </a:rPr>
              <a:t>&amp; </a:t>
            </a:r>
            <a:br>
              <a:rPr lang="en-US" sz="3600" b="1" dirty="0">
                <a:solidFill>
                  <a:srgbClr val="92D050"/>
                </a:solidFill>
              </a:rPr>
            </a:br>
            <a:r>
              <a:rPr lang="en-US" sz="3600" b="1" dirty="0">
                <a:solidFill>
                  <a:srgbClr val="92D050"/>
                </a:solidFill>
              </a:rPr>
              <a:t>Parking of Commercial Vehicles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6216874"/>
            <a:ext cx="8229600" cy="1219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1400" b="1" dirty="0"/>
              <a:t>Growth Management Community Development DEPARTMENT</a:t>
            </a:r>
          </a:p>
          <a:p>
            <a:pPr algn="ctr">
              <a:defRPr/>
            </a:pPr>
            <a:r>
              <a:rPr lang="en-US" sz="1400" b="1" dirty="0"/>
              <a:t>June 24, 2026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5715000" y="1472851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ookman Old Style" pitchFamily="18" charset="0"/>
              </a:rPr>
              <a:t>Collier County | Florida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006E38-5D95-12E8-0ABB-7C745212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317" y="31526"/>
            <a:ext cx="1927670" cy="1385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14CF82-9982-D6D4-63A0-E10D870C4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047" y="22583"/>
            <a:ext cx="1788111" cy="1403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4B97B6-674A-ECB9-D736-B7FCBB19D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85" y="22583"/>
            <a:ext cx="2187130" cy="1386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F6B87F-461A-FCA3-513B-30FB7F616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489" y="31526"/>
            <a:ext cx="2895600" cy="14041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290FF-12FB-F7C7-343D-AB50583B4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B3F3-6CD6-52BF-B991-6FC3F07B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47445"/>
            <a:ext cx="8839200" cy="918882"/>
          </a:xfrm>
        </p:spPr>
        <p:txBody>
          <a:bodyPr/>
          <a:lstStyle/>
          <a:p>
            <a:pPr algn="ctr" fontAlgn="auto">
              <a:spcAft>
                <a:spcPts val="0"/>
              </a:spcAft>
            </a:pPr>
            <a:br>
              <a:rPr lang="en-US" b="1" dirty="0">
                <a:solidFill>
                  <a:srgbClr val="99CC00"/>
                </a:solidFill>
              </a:rPr>
            </a:br>
            <a:br>
              <a:rPr lang="en-US" b="1" dirty="0">
                <a:solidFill>
                  <a:srgbClr val="99CC00"/>
                </a:solidFill>
              </a:rPr>
            </a:br>
            <a:br>
              <a:rPr lang="en-US" b="1" dirty="0">
                <a:solidFill>
                  <a:srgbClr val="99CC00"/>
                </a:solidFill>
              </a:rPr>
            </a:br>
            <a:br>
              <a:rPr lang="en-US" b="1" dirty="0">
                <a:solidFill>
                  <a:srgbClr val="99CC00"/>
                </a:solidFill>
              </a:rPr>
            </a:br>
            <a:r>
              <a:rPr lang="en-US" b="1" dirty="0">
                <a:solidFill>
                  <a:srgbClr val="99CC00"/>
                </a:solidFill>
              </a:rPr>
              <a:t> Back-Up Materials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6B5F2-E2F5-30FE-8D40-DD68AC72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97012"/>
            <a:ext cx="628813" cy="767687"/>
          </a:xfrm>
        </p:spPr>
        <p:txBody>
          <a:bodyPr/>
          <a:lstStyle/>
          <a:p>
            <a:fld id="{D57F1E4F-1CFF-5643-939E-02111984F565}" type="slidenum">
              <a:rPr lang="en-US" sz="2000" smtClean="0"/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333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BDBD7-3E96-CFBC-951F-4C0E32C46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3" y="730581"/>
            <a:ext cx="8763000" cy="571500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Commercial Vehicle</a:t>
            </a:r>
            <a:r>
              <a:rPr lang="en-US" sz="2400" b="1" dirty="0"/>
              <a:t>: </a:t>
            </a:r>
            <a:r>
              <a:rPr lang="en-US" b="1" dirty="0"/>
              <a:t>Any vehicle used in conjunction with a commercial or business activity or possessing the following characteristics. Any motor vehicle not recreational in nature having a rated load capacity of greater than one ton, exceeding 7½ feet in height, 7 feet in width, and/or 25 feet in length. The display of lettering or a similar sign upon a vehicle shall not in and of itself make a vehicle commercial. (LDC)</a:t>
            </a:r>
          </a:p>
          <a:p>
            <a:r>
              <a:rPr lang="en-US" sz="2400" b="1" u="sng" dirty="0"/>
              <a:t>Commercial equipment</a:t>
            </a:r>
            <a:r>
              <a:rPr lang="en-US" sz="2400" b="1" i="1" dirty="0"/>
              <a:t>:</a:t>
            </a:r>
            <a:r>
              <a:rPr lang="en-US" sz="2400" b="1" dirty="0"/>
              <a:t> </a:t>
            </a:r>
            <a:r>
              <a:rPr lang="en-US" b="1" dirty="0"/>
              <a:t>Any equipment used in a commercial business, regardless if the equipment is actually owned or utilized by a business. Commercial equipment shall include the following; earth-moving equipment, landscaping equipment, lawn mowers (push-type or tractor), tillers, ladders, pipes, spools of electric-type wiring or cable, portable pumps, portable generators, pool cleaning equipment and supplies, any trailer not recreational in nature (flat-bed, stake-bed, or fully enclosed), in addition to any other equipment of similar design or function. (LDC)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D58DD-FDE9-FB95-F9D5-08322DAE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187" y="6090313"/>
            <a:ext cx="628813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9DCEA5-E998-24A7-A13D-E06B3F18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9600" y="0"/>
            <a:ext cx="3730625" cy="234287"/>
          </a:xfrm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</a:pPr>
            <a:br>
              <a:rPr lang="en-US" sz="3900" b="1" dirty="0"/>
            </a:br>
            <a:r>
              <a:rPr lang="en-US" sz="3900" b="1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179253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300B6-B83C-128F-A41E-475EAB7BC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71F76-04FD-12BC-E522-45238312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1500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Dwelling Unit</a:t>
            </a:r>
            <a:r>
              <a:rPr lang="en-US" sz="2400" b="1" dirty="0"/>
              <a:t>: </a:t>
            </a:r>
            <a:r>
              <a:rPr lang="en-US" b="1" i="1" dirty="0"/>
              <a:t>Dwelling (also called dwelling unit)</a:t>
            </a:r>
            <a:r>
              <a:rPr lang="en-US" b="1" dirty="0"/>
              <a:t>: Any building, or part thereof, constituting a separate, independent housekeeping establishment for no more than 1 family, and physically separated from any other rooms or housekeeping establishments which may be in the same structure. A dwelling unit contains sleeping facilities, sanitary facilities, and a kitchen. (LDC)</a:t>
            </a:r>
          </a:p>
          <a:p>
            <a:r>
              <a:rPr lang="en-US" sz="2400" b="1" u="sng" dirty="0"/>
              <a:t>Home-based Business</a:t>
            </a:r>
            <a:r>
              <a:rPr lang="en-US" sz="2400" b="1" dirty="0"/>
              <a:t>: </a:t>
            </a:r>
            <a:r>
              <a:rPr lang="en-US" b="1" dirty="0"/>
              <a:t>A business that operates, in whole or in part, from a residential property and meets the criteria of F.S. 559.955 (F.S. 559.955)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A3422-0B50-867B-BD24-EA508F9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187" y="6090313"/>
            <a:ext cx="628813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416EA7-3AFE-80D0-E499-2B126FC2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9600" y="0"/>
            <a:ext cx="3730625" cy="234287"/>
          </a:xfrm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</a:pPr>
            <a:br>
              <a:rPr lang="en-US" sz="3900" b="1" dirty="0"/>
            </a:br>
            <a:r>
              <a:rPr lang="en-US" sz="3900" b="1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347330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0123F-6359-3A3A-AA5A-A70D923FB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2C80D470-A482-F67C-9588-EC40D5BD0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78778-7929-0C07-A46B-8A3E0B80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69" y="1152525"/>
            <a:ext cx="2331469" cy="4572000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3600" b="1" dirty="0">
                <a:solidFill>
                  <a:srgbClr val="EBEBEB"/>
                </a:solidFill>
              </a:rPr>
              <a:t>Purpose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22ACF73-823A-11CF-75EE-FB37B397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1EAF8154-8599-DFA2-70AA-EE6DEBD8D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3C476DE-B76B-F967-28BF-579A6787C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CE59A-CFAE-4BB6-ABC5-E1CB3581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D54C56-A23D-F04A-640A-A74D7AAE857E}"/>
              </a:ext>
            </a:extLst>
          </p:cNvPr>
          <p:cNvSpPr txBox="1">
            <a:spLocks/>
          </p:cNvSpPr>
          <p:nvPr/>
        </p:nvSpPr>
        <p:spPr>
          <a:xfrm>
            <a:off x="3505219" y="716250"/>
            <a:ext cx="5638781" cy="602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br>
              <a:rPr lang="en-US" sz="2300" b="1" dirty="0"/>
            </a:br>
            <a:r>
              <a:rPr lang="en-US" sz="3200" b="1" dirty="0"/>
              <a:t>Clarify State Law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3200" b="1" dirty="0"/>
              <a:t>Define Regulatory Limits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Identify Community Concerns (To Date)</a:t>
            </a:r>
            <a:br>
              <a:rPr lang="en-US" sz="2800" b="1" dirty="0"/>
            </a:br>
            <a:endParaRPr lang="en-US" sz="2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200" b="1" dirty="0"/>
              <a:t>Community Input</a:t>
            </a:r>
          </a:p>
        </p:txBody>
      </p:sp>
    </p:spTree>
    <p:extLst>
      <p:ext uri="{BB962C8B-B14F-4D97-AF65-F5344CB8AC3E}">
        <p14:creationId xmlns:p14="http://schemas.microsoft.com/office/powerpoint/2010/main" val="2106795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E8E0E2-6561-02D1-2B31-7349459D9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59C444A-1CB2-AA03-1E12-7A0BA7F9B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420F2-F482-7C3F-1C5C-C3A40AAB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2525"/>
            <a:ext cx="3256153" cy="4572000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3600" b="1" dirty="0">
                <a:solidFill>
                  <a:srgbClr val="EBEBEB"/>
                </a:solidFill>
              </a:rPr>
              <a:t>What Collier County </a:t>
            </a:r>
            <a:r>
              <a:rPr lang="en-US" sz="3600" b="1" u="sng" dirty="0">
                <a:solidFill>
                  <a:srgbClr val="EBEBEB"/>
                </a:solidFill>
              </a:rPr>
              <a:t>CANNOT</a:t>
            </a:r>
            <a:r>
              <a:rPr lang="en-US" sz="3600" b="1" dirty="0">
                <a:solidFill>
                  <a:srgbClr val="EBEBEB"/>
                </a:solidFill>
              </a:rPr>
              <a:t> </a:t>
            </a:r>
            <a:br>
              <a:rPr lang="en-US" sz="3600" b="1" dirty="0">
                <a:solidFill>
                  <a:srgbClr val="EBEBEB"/>
                </a:solidFill>
              </a:rPr>
            </a:br>
            <a:r>
              <a:rPr lang="en-US" sz="3600" b="1" dirty="0">
                <a:solidFill>
                  <a:srgbClr val="EBEBEB"/>
                </a:solidFill>
              </a:rPr>
              <a:t>do under the HBB Law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349E304-761D-C103-5E81-13EEF77CB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9B7C306B-8F8F-CF08-1CE3-59626ED7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C04328E-63A8-ADB8-B713-107C916C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5F97F-8ABA-009D-070B-3CC2334D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5B95DC-09A5-F5AA-59FA-706F5245B5AB}"/>
              </a:ext>
            </a:extLst>
          </p:cNvPr>
          <p:cNvSpPr txBox="1">
            <a:spLocks/>
          </p:cNvSpPr>
          <p:nvPr/>
        </p:nvSpPr>
        <p:spPr>
          <a:xfrm>
            <a:off x="3380686" y="831972"/>
            <a:ext cx="5638781" cy="602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br>
              <a:rPr lang="en-US" sz="2300" b="1" dirty="0"/>
            </a:br>
            <a:r>
              <a:rPr lang="en-US" sz="3200" b="1" dirty="0"/>
              <a:t>Prohibit home-based businesses at a residence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2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200" b="1" dirty="0"/>
              <a:t>Restrict customers visits outright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2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200" b="1" dirty="0"/>
              <a:t>Restrict retail sales from a residence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2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200" b="1" dirty="0"/>
              <a:t>Prohibit non-resident employees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2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200" b="1" dirty="0"/>
              <a:t>Impose additional licensing or regulatory burdens</a:t>
            </a:r>
            <a:endParaRPr lang="en-US" sz="2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3539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5B95D5-D0A4-EDD9-3F95-D38F96F15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972850D0-3E50-A95B-A906-2B4723A5D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66362-2E5F-4E46-E827-514DA1A7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52525"/>
            <a:ext cx="2906315" cy="4572000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3600" b="1" dirty="0">
                <a:solidFill>
                  <a:srgbClr val="EBEBEB"/>
                </a:solidFill>
              </a:rPr>
              <a:t>What Collier County </a:t>
            </a:r>
            <a:r>
              <a:rPr lang="en-US" sz="3600" b="1" u="sng" dirty="0">
                <a:solidFill>
                  <a:srgbClr val="EBEBEB"/>
                </a:solidFill>
              </a:rPr>
              <a:t>CAN</a:t>
            </a:r>
            <a:r>
              <a:rPr lang="en-US" sz="3600" b="1" dirty="0">
                <a:solidFill>
                  <a:srgbClr val="EBEBEB"/>
                </a:solidFill>
              </a:rPr>
              <a:t> </a:t>
            </a:r>
            <a:br>
              <a:rPr lang="en-US" sz="3600" b="1" dirty="0">
                <a:solidFill>
                  <a:srgbClr val="EBEBEB"/>
                </a:solidFill>
              </a:rPr>
            </a:br>
            <a:r>
              <a:rPr lang="en-US" sz="3600" b="1" dirty="0">
                <a:solidFill>
                  <a:srgbClr val="EBEBEB"/>
                </a:solidFill>
              </a:rPr>
              <a:t>do under the HBB Law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B7924AB-CCA1-DE33-F882-8F883336B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ADDDE148-852A-B601-9E6E-7A06A4253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6DE92BA-27AE-369F-C817-495B7E7E7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40C8B-A0A0-2720-1789-C7DC1994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91ADAA-DD4C-1C18-A3E3-52CD52C03D30}"/>
              </a:ext>
            </a:extLst>
          </p:cNvPr>
          <p:cNvSpPr txBox="1">
            <a:spLocks/>
          </p:cNvSpPr>
          <p:nvPr/>
        </p:nvSpPr>
        <p:spPr>
          <a:xfrm>
            <a:off x="3442952" y="515575"/>
            <a:ext cx="5638781" cy="6146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br>
              <a:rPr lang="en-US" sz="2300" b="1" dirty="0"/>
            </a:br>
            <a:endParaRPr lang="en-US" sz="23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23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2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800" b="1" dirty="0"/>
              <a:t>Residential/Visual Appearance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800" b="1" dirty="0"/>
              <a:t>Vehicle, Heavy Equipment &amp; Machinery Visual Impacts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800" b="1" dirty="0"/>
              <a:t>Outdoor Storage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800" b="1" dirty="0"/>
              <a:t>Parking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800" b="1" dirty="0"/>
              <a:t>Signage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800" b="1" dirty="0"/>
              <a:t>Glare/Lighting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800" b="1" dirty="0"/>
              <a:t>Noise, Dust, Odors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800" b="1" dirty="0"/>
              <a:t>Environmental Impacts</a:t>
            </a:r>
            <a:br>
              <a:rPr lang="en-US" sz="3800" b="1" dirty="0"/>
            </a:br>
            <a:endParaRPr lang="en-US" sz="3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23485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4C52C9-E909-BE76-DBDE-C88753AEA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DBC62E7-91AE-D9E8-E5B1-BF85FFE25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0E1A7-6A06-3037-8378-8E6FF14D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152525"/>
            <a:ext cx="2691648" cy="4572000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3600" b="1" dirty="0">
                <a:solidFill>
                  <a:srgbClr val="EBEBEB"/>
                </a:solidFill>
              </a:rPr>
              <a:t>HBB</a:t>
            </a:r>
            <a:br>
              <a:rPr lang="en-US" sz="3600" b="1" dirty="0">
                <a:solidFill>
                  <a:srgbClr val="EBEBEB"/>
                </a:solidFill>
              </a:rPr>
            </a:br>
            <a:r>
              <a:rPr lang="en-US" sz="3600" b="1" dirty="0">
                <a:solidFill>
                  <a:srgbClr val="EBEBEB"/>
                </a:solidFill>
              </a:rPr>
              <a:t>Comments</a:t>
            </a:r>
            <a:br>
              <a:rPr lang="en-US" sz="3600" b="1" dirty="0">
                <a:solidFill>
                  <a:srgbClr val="EBEBEB"/>
                </a:solidFill>
              </a:rPr>
            </a:br>
            <a:r>
              <a:rPr lang="en-US" sz="2000" b="1" dirty="0">
                <a:solidFill>
                  <a:srgbClr val="EBEBEB"/>
                </a:solidFill>
              </a:rPr>
              <a:t>(March 25, 2026)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F4DD087-198D-82C9-BB5F-95CA2A082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406C69DC-1D7D-0798-DB2C-3ABFAAB0E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2C6F60-DB8A-F934-C304-50D8A514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E904A-09B2-E466-56B3-48B892EE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4D3AE5-4348-2D44-64A4-37C6F47BF1E5}"/>
              </a:ext>
            </a:extLst>
          </p:cNvPr>
          <p:cNvSpPr txBox="1">
            <a:spLocks/>
          </p:cNvSpPr>
          <p:nvPr/>
        </p:nvSpPr>
        <p:spPr>
          <a:xfrm>
            <a:off x="3380686" y="571500"/>
            <a:ext cx="5638781" cy="602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br>
              <a:rPr lang="en-US" sz="2300" b="1" dirty="0"/>
            </a:br>
            <a:r>
              <a:rPr lang="en-US" sz="3200" b="1" dirty="0"/>
              <a:t>Traffic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2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200" b="1" dirty="0"/>
              <a:t>Noise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2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200" b="1" dirty="0"/>
              <a:t>Vehicle &amp; Equipment Parking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2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200" b="1" dirty="0"/>
              <a:t>Visual Clutter/Outdoor Storage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2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200" b="1" dirty="0"/>
              <a:t>Lighting Impacts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2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200" b="1" dirty="0"/>
              <a:t>Environmental Impacts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2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200" b="1" dirty="0"/>
              <a:t>Encourage HBB</a:t>
            </a:r>
            <a:endParaRPr lang="en-US" sz="28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79879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E338A-945D-80D0-39A6-31163882F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0C415EAD-EF59-9170-83AC-17196439F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452E93-5E7A-9BDC-D2BF-7CB0E2E8A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2525"/>
            <a:ext cx="3120981" cy="4572000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3600" b="1" dirty="0">
                <a:solidFill>
                  <a:srgbClr val="EBEBEB"/>
                </a:solidFill>
              </a:rPr>
              <a:t>Parking of Commercial Vehicles &amp; Equipment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E4F8C17-4FF6-C3B1-34A4-462489380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E9F6CCA7-9E0B-F708-F032-471500794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E393DE2-0BF4-39EC-BC25-F3ABEF1E9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9C6052-A4BA-A1D6-EB64-64A2862E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4663EA-B2D6-E404-BA03-56639D636F00}"/>
              </a:ext>
            </a:extLst>
          </p:cNvPr>
          <p:cNvSpPr txBox="1">
            <a:spLocks/>
          </p:cNvSpPr>
          <p:nvPr/>
        </p:nvSpPr>
        <p:spPr>
          <a:xfrm>
            <a:off x="3442952" y="1162050"/>
            <a:ext cx="5638781" cy="602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br>
              <a:rPr lang="en-US" sz="2300" b="1" dirty="0"/>
            </a:br>
            <a:r>
              <a:rPr lang="en-US" sz="3200" b="1" u="sng" dirty="0"/>
              <a:t>Home-based businesses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Parking of vehicles and heavy equipment can be regulated to prevent visibility from a road and neighboring properties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2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200" b="1" u="sng" dirty="0"/>
              <a:t>Properties without a home-based business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Parking of commercial vehicles and equipment is not currently regulated within the Estates</a:t>
            </a: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3200" b="1" dirty="0"/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13409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3373DC-9DEC-1A5C-5608-31FB369E9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59FEF9A-9073-4D0C-AE3F-4B05B7C78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3C28380-E9C5-4DCE-B5C1-4AA895BF6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E55D28D-C2E2-4760-9A13-C5F71FE75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69995C4B-8CD5-40DB-8530-565CC089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4A050BCC-0CE3-4398-8A11-7F2AFE718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2054B8B-C60C-495C-AAFE-111588B9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3" name="Freeform 5">
            <a:extLst>
              <a:ext uri="{FF2B5EF4-FFF2-40B4-BE49-F238E27FC236}">
                <a16:creationId xmlns:a16="http://schemas.microsoft.com/office/drawing/2014/main" id="{9A868E46-760C-4803-96E3-94D7FF55D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632DB3C-29C8-435B-832E-2A000331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70765" y="1828800"/>
            <a:ext cx="0" cy="3200400"/>
          </a:xfrm>
          <a:prstGeom prst="line">
            <a:avLst/>
          </a:prstGeom>
          <a:ln w="19050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40FB0D-BC10-9876-23C7-54689217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766" y="1333500"/>
            <a:ext cx="5416034" cy="4191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en-US" sz="7200" b="1" dirty="0"/>
              <a:t>Community Survey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728B2-B504-4C25-49E2-29E90DD4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1959" y="6391838"/>
            <a:ext cx="474845" cy="3017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Aft>
                <a:spcPts val="600"/>
              </a:spcAft>
            </a:pPr>
            <a:fld id="{D57F1E4F-1CFF-5643-939E-02111984F565}" type="slidenum">
              <a:rPr lang="en-US" sz="1000">
                <a:solidFill>
                  <a:schemeClr val="accent1"/>
                </a:solidFill>
                <a:latin typeface="+mn-lt"/>
              </a:rPr>
              <a:pPr algn="r" defTabSz="457200">
                <a:spcAft>
                  <a:spcPts val="600"/>
                </a:spcAft>
              </a:pPr>
              <a:t>7</a:t>
            </a:fld>
            <a:endParaRPr lang="en-US" sz="100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67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6B2CFE-0195-AE25-EC51-25AF136A2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C59BAC-8428-C763-1E83-ADFA114A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D57F1E4F-1CFF-5643-939E-02111984F565}" type="slidenum">
              <a:rPr lang="en-US" sz="2800" smtClean="0">
                <a:latin typeface="+mn-lt"/>
              </a:rPr>
              <a:pPr defTabSz="457200">
                <a:spcAft>
                  <a:spcPts val="600"/>
                </a:spcAft>
              </a:pPr>
              <a:t>8</a:t>
            </a:fld>
            <a:endParaRPr lang="en-US" sz="2800">
              <a:latin typeface="+mn-lt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51B060-EDA7-AD5F-1943-A5DE2BDE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679572"/>
            <a:ext cx="5638781" cy="6026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600" b="1" dirty="0"/>
              <a:t>Next Steps</a:t>
            </a:r>
            <a:br>
              <a:rPr lang="en-US" sz="2300" b="1" dirty="0"/>
            </a:br>
            <a:br>
              <a:rPr lang="en-US" sz="2300" b="1" dirty="0"/>
            </a:br>
            <a:r>
              <a:rPr lang="en-US" sz="2800" b="1" dirty="0"/>
              <a:t>Compile Community feedback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Prepare amendments to address regulations for home-based businesses &amp; the parking of commercial vehicles</a:t>
            </a:r>
            <a:br>
              <a:rPr lang="en-US" sz="2800" b="1" dirty="0"/>
            </a:br>
            <a:br>
              <a:rPr lang="en-US" sz="2800" b="1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4478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6F51CC-56A3-585D-2E92-0231E8EDB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D077A34-DFB7-9238-15F1-9C808D02B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20A4A6C-6F4E-0541-A8DB-1B7ECB462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9B8D5A6B-136F-31F7-1034-EC3F7507F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DE9CDDC-6FA0-FE6E-1442-2DE964940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175AD22-36AF-0AA9-A027-5AB0746D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A46C3CB-759D-51F5-D505-8075127C8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0BA19-190F-5BA1-7EAA-E5178182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D57F1E4F-1CFF-5643-939E-02111984F565}" type="slidenum">
              <a:rPr lang="en-US" sz="2800" smtClean="0">
                <a:latin typeface="+mn-lt"/>
              </a:rPr>
              <a:pPr defTabSz="457200">
                <a:spcAft>
                  <a:spcPts val="600"/>
                </a:spcAft>
              </a:pPr>
              <a:t>9</a:t>
            </a:fld>
            <a:endParaRPr lang="en-US" sz="2800">
              <a:latin typeface="+mn-lt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A1AD485-D0F1-20F7-2D69-9B71F7308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1D39790-05F4-9490-5B7D-712CE7CE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435" y="571980"/>
            <a:ext cx="6038961" cy="59184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sz="3600" b="1" dirty="0"/>
              <a:t>Stay Informed</a:t>
            </a:r>
            <a:br>
              <a:rPr lang="en-US" sz="2300" dirty="0"/>
            </a:br>
            <a:br>
              <a:rPr lang="en-US" sz="2300" dirty="0"/>
            </a:br>
            <a:r>
              <a:rPr lang="en-US" sz="2800" b="1" dirty="0"/>
              <a:t>Project webpage: </a:t>
            </a:r>
            <a:br>
              <a:rPr lang="en-US" sz="2400" b="1" dirty="0"/>
            </a:br>
            <a:r>
              <a:rPr lang="en-US" sz="1600" b="1" dirty="0">
                <a:hlinkClick r:id="rId8"/>
              </a:rPr>
              <a:t>https://www.collier.gov/Collier-County/Advisory-Boards-Authorities/Advisory-Boards/Rural-Golden-Gate-Estates-Restudy-Advisory-Committee</a:t>
            </a:r>
            <a:r>
              <a:rPr lang="en-US" sz="1600" b="1" dirty="0"/>
              <a:t> 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800" b="1" dirty="0"/>
              <a:t>Meeting schedule:  July 22, 2026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800" b="1" dirty="0"/>
              <a:t>Contact Information:</a:t>
            </a:r>
            <a:br>
              <a:rPr lang="en-US" sz="2800" b="1" dirty="0"/>
            </a:br>
            <a:r>
              <a:rPr lang="en-US" sz="2000" b="1" dirty="0"/>
              <a:t>Michele Mosca, AICP</a:t>
            </a:r>
            <a:br>
              <a:rPr lang="en-US" sz="2000" b="1" dirty="0"/>
            </a:br>
            <a:r>
              <a:rPr lang="en-US" sz="2000" b="1" dirty="0"/>
              <a:t>(239) 252-2466 or </a:t>
            </a:r>
            <a:r>
              <a:rPr lang="en-US" sz="2000" b="1" dirty="0">
                <a:hlinkClick r:id="rId9"/>
              </a:rPr>
              <a:t>michele.mosca@collier.gov</a:t>
            </a:r>
            <a:r>
              <a:rPr lang="en-US" sz="2000" b="1" dirty="0"/>
              <a:t> 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800" b="1" dirty="0"/>
              <a:t>Public comment opportunity</a:t>
            </a:r>
          </a:p>
        </p:txBody>
      </p:sp>
    </p:spTree>
    <p:extLst>
      <p:ext uri="{BB962C8B-B14F-4D97-AF65-F5344CB8AC3E}">
        <p14:creationId xmlns:p14="http://schemas.microsoft.com/office/powerpoint/2010/main" val="59783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B5A54A09E1A4FA3783E1EEE0D56E4" ma:contentTypeVersion="1" ma:contentTypeDescription="Create a new document." ma:contentTypeScope="" ma:versionID="0f9ea238e4bec153c4211bb4dab58f0e">
  <xsd:schema xmlns:xsd="http://www.w3.org/2001/XMLSchema" xmlns:xs="http://www.w3.org/2001/XMLSchema" xmlns:p="http://schemas.microsoft.com/office/2006/metadata/properties" xmlns:ns2="8e4923c3-ae27-49b9-8662-0f6929fabee8" targetNamespace="http://schemas.microsoft.com/office/2006/metadata/properties" ma:root="true" ma:fieldsID="69f7b259c5d67a172be59b26cdf5fc61" ns2:_="">
    <xsd:import namespace="8e4923c3-ae27-49b9-8662-0f6929fabee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923c3-ae27-49b9-8662-0f6929fabee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e4923c3-ae27-49b9-8662-0f6929fabee8">PWHWTDD2SYMW-610-59</_dlc_DocId>
    <_dlc_DocIdUrl xmlns="8e4923c3-ae27-49b9-8662-0f6929fabee8">
      <Url>http://bccsp01/SiteDirectory/PUD/_layouts/DocIdRedir.aspx?ID=PWHWTDD2SYMW-610-59</Url>
      <Description>PWHWTDD2SYMW-610-59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0DC140B-6241-47A9-BE52-BFA5D14DC4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C71B38-459B-42FD-B895-5EC7E73AC3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923c3-ae27-49b9-8662-0f6929fab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6E1035-6C52-4771-8AAC-15964BEE10D9}">
  <ds:schemaRefs>
    <ds:schemaRef ds:uri="http://purl.org/dc/terms/"/>
    <ds:schemaRef ds:uri="http://schemas.microsoft.com/office/2006/documentManagement/types"/>
    <ds:schemaRef ds:uri="http://purl.org/dc/dcmitype/"/>
    <ds:schemaRef ds:uri="8e4923c3-ae27-49b9-8662-0f6929fabee8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E96931B6-2CD8-4DE5-B136-1C197F2EF7B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69107</TotalTime>
  <Words>593</Words>
  <Application>Microsoft Office PowerPoint</Application>
  <PresentationFormat>On-screen Show (4:3)</PresentationFormat>
  <Paragraphs>78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Century Gothic</vt:lpstr>
      <vt:lpstr>Wingdings 3</vt:lpstr>
      <vt:lpstr>Ion</vt:lpstr>
      <vt:lpstr> Rural Golden Gate Estates Restudy Advisory Committee  Home-Based Businesses  &amp;  Parking of Commercial Vehicles </vt:lpstr>
      <vt:lpstr>Purpose</vt:lpstr>
      <vt:lpstr>What Collier County CANNOT  do under the HBB Law</vt:lpstr>
      <vt:lpstr>What Collier County CAN  do under the HBB Law</vt:lpstr>
      <vt:lpstr>HBB Comments (March 25, 2026)</vt:lpstr>
      <vt:lpstr>Parking of Commercial Vehicles &amp; Equipment</vt:lpstr>
      <vt:lpstr>Community Survey</vt:lpstr>
      <vt:lpstr>Next Steps  Compile Community feedback  Prepare amendments to address regulations for home-based businesses &amp; the parking of commercial vehicles  </vt:lpstr>
      <vt:lpstr>Stay Informed  Project webpage:  https://www.collier.gov/Collier-County/Advisory-Boards-Authorities/Advisory-Boards/Rural-Golden-Gate-Estates-Restudy-Advisory-Committee   Meeting schedule:  July 22, 2026  Contact Information: Michele Mosca, AICP (239) 252-2466 or michele.mosca@collier.gov   Public comment opportunity</vt:lpstr>
      <vt:lpstr>     Back-Up Materials</vt:lpstr>
      <vt:lpstr> Definitions</vt:lpstr>
      <vt:lpstr> Definitions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HapkeMargie</dc:creator>
  <cp:lastModifiedBy>Michele Mosca</cp:lastModifiedBy>
  <cp:revision>1285</cp:revision>
  <cp:lastPrinted>2026-06-22T18:52:14Z</cp:lastPrinted>
  <dcterms:created xsi:type="dcterms:W3CDTF">2006-09-27T17:57:33Z</dcterms:created>
  <dcterms:modified xsi:type="dcterms:W3CDTF">2026-06-24T16:20:18Z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0x0101009BBB5A54A09E1A4FA3783E1EEE0D56E4</vt:lpwstr>
  </property>
  <property fmtid="{D5CDD505-2E9C-101B-9397-08002B2CF9AE}" pid="3" name="_dlc_DocIdItemGuid">
    <vt:lpwstr>009ccd69-0cee-420b-babb-df2ca1fa0612</vt:lpwstr>
  </property>
</Properties>
</file>